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1229" r:id="rId2"/>
    <p:sldId id="1129" r:id="rId3"/>
    <p:sldId id="964" r:id="rId4"/>
    <p:sldId id="1253" r:id="rId5"/>
    <p:sldId id="1380" r:id="rId6"/>
    <p:sldId id="1254" r:id="rId7"/>
    <p:sldId id="1081" r:id="rId8"/>
    <p:sldId id="1213" r:id="rId9"/>
    <p:sldId id="1082" r:id="rId10"/>
    <p:sldId id="1255" r:id="rId11"/>
    <p:sldId id="1258" r:id="rId12"/>
    <p:sldId id="1256" r:id="rId13"/>
    <p:sldId id="1257" r:id="rId14"/>
    <p:sldId id="1259" r:id="rId15"/>
    <p:sldId id="1260" r:id="rId16"/>
    <p:sldId id="1261" r:id="rId17"/>
    <p:sldId id="1262" r:id="rId18"/>
    <p:sldId id="1271" r:id="rId19"/>
    <p:sldId id="1272" r:id="rId20"/>
    <p:sldId id="1273" r:id="rId21"/>
    <p:sldId id="1381" r:id="rId22"/>
    <p:sldId id="1314" r:id="rId23"/>
    <p:sldId id="1318" r:id="rId24"/>
    <p:sldId id="1270" r:id="rId25"/>
    <p:sldId id="1274" r:id="rId26"/>
    <p:sldId id="1275" r:id="rId27"/>
    <p:sldId id="1276" r:id="rId28"/>
    <p:sldId id="1277" r:id="rId29"/>
    <p:sldId id="1278" r:id="rId30"/>
    <p:sldId id="1279" r:id="rId31"/>
    <p:sldId id="1280" r:id="rId32"/>
    <p:sldId id="1281" r:id="rId33"/>
    <p:sldId id="1263" r:id="rId34"/>
    <p:sldId id="1264" r:id="rId35"/>
    <p:sldId id="1265" r:id="rId36"/>
    <p:sldId id="1266" r:id="rId37"/>
    <p:sldId id="1267" r:id="rId38"/>
    <p:sldId id="1268" r:id="rId39"/>
    <p:sldId id="1311" r:id="rId40"/>
    <p:sldId id="1269" r:id="rId41"/>
    <p:sldId id="1307" r:id="rId42"/>
    <p:sldId id="1308" r:id="rId43"/>
    <p:sldId id="1309" r:id="rId44"/>
    <p:sldId id="1282" r:id="rId45"/>
    <p:sldId id="1283" r:id="rId46"/>
    <p:sldId id="1284" r:id="rId47"/>
    <p:sldId id="1315" r:id="rId48"/>
    <p:sldId id="1319" r:id="rId49"/>
    <p:sldId id="1320" r:id="rId50"/>
    <p:sldId id="1321" r:id="rId51"/>
    <p:sldId id="1322" r:id="rId52"/>
    <p:sldId id="1323" r:id="rId53"/>
    <p:sldId id="1324" r:id="rId54"/>
    <p:sldId id="1285" r:id="rId55"/>
    <p:sldId id="1286" r:id="rId56"/>
    <p:sldId id="1287" r:id="rId57"/>
    <p:sldId id="1288" r:id="rId58"/>
    <p:sldId id="1289" r:id="rId59"/>
    <p:sldId id="1290" r:id="rId60"/>
    <p:sldId id="1291" r:id="rId61"/>
    <p:sldId id="1292" r:id="rId62"/>
    <p:sldId id="1293" r:id="rId63"/>
    <p:sldId id="1294" r:id="rId64"/>
    <p:sldId id="1295" r:id="rId65"/>
    <p:sldId id="1296" r:id="rId66"/>
    <p:sldId id="1297" r:id="rId67"/>
    <p:sldId id="1298" r:id="rId68"/>
    <p:sldId id="1299" r:id="rId69"/>
    <p:sldId id="1300" r:id="rId70"/>
    <p:sldId id="1301" r:id="rId71"/>
    <p:sldId id="1302" r:id="rId72"/>
    <p:sldId id="1317" r:id="rId73"/>
    <p:sldId id="1335" r:id="rId74"/>
    <p:sldId id="1337" r:id="rId75"/>
    <p:sldId id="1339" r:id="rId76"/>
    <p:sldId id="1340" r:id="rId77"/>
    <p:sldId id="1231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440" userDrawn="1">
          <p15:clr>
            <a:srgbClr val="A4A3A4"/>
          </p15:clr>
        </p15:guide>
        <p15:guide id="3" orient="horz" pos="35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F90"/>
    <a:srgbClr val="0000A8"/>
    <a:srgbClr val="B5E7FF"/>
    <a:srgbClr val="A2C1FF"/>
    <a:srgbClr val="8FAADC"/>
    <a:srgbClr val="E40000"/>
    <a:srgbClr val="FFB3D3"/>
    <a:srgbClr val="0000A3"/>
    <a:srgbClr val="9CE0FA"/>
    <a:srgbClr val="3C6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81"/>
    <p:restoredTop sz="77914" autoAdjust="0"/>
  </p:normalViewPr>
  <p:slideViewPr>
    <p:cSldViewPr snapToGrid="0" snapToObjects="1">
      <p:cViewPr varScale="1">
        <p:scale>
          <a:sx n="67" d="100"/>
          <a:sy n="67" d="100"/>
        </p:scale>
        <p:origin x="176" y="592"/>
      </p:cViewPr>
      <p:guideLst>
        <p:guide pos="1440"/>
        <p:guide orient="horz" pos="3528"/>
      </p:guideLst>
    </p:cSldViewPr>
  </p:slideViewPr>
  <p:outlineViewPr>
    <p:cViewPr>
      <p:scale>
        <a:sx n="33" d="100"/>
        <a:sy n="33" d="100"/>
      </p:scale>
      <p:origin x="0" y="-2574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5/6/24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net_Group_Management_Protocol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net_Group_Management_Protocol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EA1AD-6EA3-1049-AB4E-FC15F4DC35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25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F: Covered ; 10-12-2021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11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28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7493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8875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1547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077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 D has IP address range from 224.0.0.0 to 239.255.255.255. Class D is reserved for Multicasting. In multicasting data is not destined for a particular host, that is why there is no need to extract host address from the IP address, and Class D does not have any subnet mask.</a:t>
            </a:r>
          </a:p>
          <a:p>
            <a:endParaRPr lang="en-US" dirty="0"/>
          </a:p>
          <a:p>
            <a:r>
              <a:rPr lang="en-US" dirty="0"/>
              <a:t>A router will determine if any of the hosts on a locally attached network are configured to receive multicast datagrams using </a:t>
            </a:r>
            <a:r>
              <a:rPr lang="en-US" b="1" dirty="0"/>
              <a:t>IGMP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 Internet Group Management  Protocol</a:t>
            </a:r>
            <a:r>
              <a:rPr lang="en-US" dirty="0"/>
              <a:t>).</a:t>
            </a:r>
          </a:p>
          <a:p>
            <a:endParaRPr lang="en-US" dirty="0"/>
          </a:p>
          <a:p>
            <a:endParaRPr lang="en-US" b="1" dirty="0"/>
          </a:p>
          <a:p>
            <a:r>
              <a:rPr lang="en-US" dirty="0"/>
              <a:t>Class E IP address is reserved for experimental purposes only for R&amp;D or Study. IP addresses in this class ranges from 240.0.0.0 to 255.255.255.254. Like Class D, this class too is not equipped with any subnet mask.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75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75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90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G:</a:t>
            </a:r>
            <a:r>
              <a:rPr lang="en-US" baseline="0" dirty="0"/>
              <a:t> 15-12-2021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65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97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D: 15-12-2021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8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68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</a:t>
            </a:r>
            <a:r>
              <a:rPr lang="en-US" baseline="0" dirty="0"/>
              <a:t> E: covered: 17.12.2021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503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F</a:t>
            </a:r>
            <a:r>
              <a:rPr lang="en-US" baseline="0" dirty="0"/>
              <a:t> and </a:t>
            </a:r>
            <a:r>
              <a:rPr lang="en-US" baseline="0"/>
              <a:t>G ended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081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71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278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1449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649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E:</a:t>
            </a:r>
            <a:r>
              <a:rPr lang="en-US" baseline="0" dirty="0"/>
              <a:t> Covered (09-12-2021)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60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</a:t>
            </a:r>
            <a:r>
              <a:rPr lang="en-US" baseline="0" dirty="0"/>
              <a:t> D covered: (08-12-2021)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35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 D has IP address range from 224.0.0.0 to 239.255.255.255. Class D is reserved for Multicasting. In multicasting data is not destined for a particular host, that is why there is no need to extract host address from the IP address, and Class D does not have any subnet mask.</a:t>
            </a:r>
          </a:p>
          <a:p>
            <a:endParaRPr lang="en-US" dirty="0"/>
          </a:p>
          <a:p>
            <a:r>
              <a:rPr lang="en-US" dirty="0"/>
              <a:t>A router will determine if any of the hosts on a locally attached network are configured to receive multicast datagrams using </a:t>
            </a:r>
            <a:r>
              <a:rPr lang="en-US" b="1" dirty="0"/>
              <a:t>IGMP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 Internet Group Management  Protocol</a:t>
            </a:r>
            <a:r>
              <a:rPr lang="en-US" dirty="0"/>
              <a:t>).</a:t>
            </a:r>
          </a:p>
          <a:p>
            <a:endParaRPr lang="en-US" dirty="0"/>
          </a:p>
          <a:p>
            <a:endParaRPr lang="en-US" b="1" dirty="0"/>
          </a:p>
          <a:p>
            <a:r>
              <a:rPr lang="en-US" dirty="0"/>
              <a:t>Class E IP address is reserved for experimental purposes only for R&amp;D or Study. IP addresses in this class ranges from 240.0.0.0 to 255.255.255.254. Like Class D, this class too is not equipped with any subnet mask.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77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088B5F-A0EC-4CFA-B907-6F8F6AAE8D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A8080-423F-4EF2-8325-F756662D597C}" type="slidenum">
              <a:rPr kumimoji="0" lang="de-AT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AT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76BCC8-FB37-4175-9C04-115FBAEFD1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5941" y="1701588"/>
            <a:ext cx="11120123" cy="719369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pPr lvl="0"/>
            <a:r>
              <a:rPr lang="en-US" dirty="0"/>
              <a:t>Thank You all 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B5668E4-B5F9-4526-BB51-9AC3A83595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41" y="3250433"/>
            <a:ext cx="11120123" cy="719369"/>
          </a:xfrm>
        </p:spPr>
        <p:txBody>
          <a:bodyPr>
            <a:noAutofit/>
          </a:bodyPr>
          <a:lstStyle>
            <a:lvl1pPr marL="273050" indent="-273050" algn="ctr" defTabSz="385753" rtl="0" eaLnBrk="1" latinLnBrk="0" hangingPunct="1">
              <a:lnSpc>
                <a:spcPct val="90000"/>
              </a:lnSpc>
              <a:spcBef>
                <a:spcPts val="422"/>
              </a:spcBef>
              <a:buFont typeface="Wingdings 2" pitchFamily="18" charset="2"/>
              <a:buNone/>
              <a:defRPr lang="en-US" sz="2400" b="0" kern="1200" dirty="0" smtClean="0">
                <a:solidFill>
                  <a:srgbClr val="000000"/>
                </a:solidFill>
                <a:latin typeface="TeXGyreAdventor" charset="0"/>
                <a:ea typeface="Microsoft JhengHei" panose="020B0604030504040204" pitchFamily="34" charset="-120"/>
                <a:cs typeface="+mn-cs"/>
              </a:defRPr>
            </a:lvl1pPr>
            <a:lvl2pPr marL="153591" indent="-153591" algn="ctr" defTabSz="385753" rtl="0" eaLnBrk="1" latinLnBrk="0" hangingPunct="1">
              <a:lnSpc>
                <a:spcPct val="90000"/>
              </a:lnSpc>
              <a:spcBef>
                <a:spcPts val="422"/>
              </a:spcBef>
              <a:buFont typeface="Wingdings 2" pitchFamily="18" charset="2"/>
              <a:buNone/>
              <a:defRPr lang="en-US" sz="2400" b="0" kern="1200" dirty="0">
                <a:solidFill>
                  <a:schemeClr val="tx1"/>
                </a:solidFill>
                <a:latin typeface="TeXGyreAdventor" charset="0"/>
                <a:ea typeface="Microsoft JhengHei" panose="020B0604030504040204" pitchFamily="34" charset="-120"/>
                <a:cs typeface="+mn-cs"/>
              </a:defRPr>
            </a:lvl2pPr>
          </a:lstStyle>
          <a:p>
            <a:pPr marL="273050" indent="-273050" eaLnBrk="1" hangingPunct="1"/>
            <a:r>
              <a:rPr lang="en-US" dirty="0"/>
              <a:t>Text Book</a:t>
            </a:r>
          </a:p>
          <a:p>
            <a:pPr marL="337542" lvl="1" indent="-153591" eaLnBrk="1" hangingPunct="1"/>
            <a:r>
              <a:rPr lang="en-US" sz="1125" dirty="0">
                <a:solidFill>
                  <a:srgbClr val="0070C0"/>
                </a:solidFill>
              </a:rPr>
              <a:t>Starting Out With CPP (7</a:t>
            </a:r>
            <a:r>
              <a:rPr lang="en-US" sz="1125" baseline="30000" dirty="0">
                <a:solidFill>
                  <a:srgbClr val="0070C0"/>
                </a:solidFill>
              </a:rPr>
              <a:t>th </a:t>
            </a:r>
            <a:r>
              <a:rPr lang="en-US" sz="1125" dirty="0">
                <a:solidFill>
                  <a:srgbClr val="0070C0"/>
                </a:solidFill>
              </a:rPr>
              <a:t> or 8</a:t>
            </a:r>
            <a:r>
              <a:rPr lang="en-US" sz="1125" baseline="30000" dirty="0">
                <a:solidFill>
                  <a:srgbClr val="0070C0"/>
                </a:solidFill>
              </a:rPr>
              <a:t>th</a:t>
            </a:r>
            <a:r>
              <a:rPr lang="en-US" sz="1125" dirty="0">
                <a:solidFill>
                  <a:srgbClr val="0070C0"/>
                </a:solidFill>
              </a:rPr>
              <a:t> Edition) By Tony Gaddis (Locally Available)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676217-97FD-491C-872B-A38CCCAD9A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7129" y="4386269"/>
            <a:ext cx="2343151" cy="2219325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B71756-46AA-4A8F-BA5C-6D05D9B862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59605" y="4386269"/>
            <a:ext cx="2343151" cy="2219325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907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subhan.ullah@nu.edu.p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cpipguide.com/free/t_IPClassfulAddressingNetworkandHostIdentificationan-3.ht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lecomworld101.com/Classes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introduction-of-classful-ip-addressing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s://subnetipv4.com/#lear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ubnetipv4.com/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subnetipv4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ubnetipv4.com/#learn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30175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3500" b="1" dirty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Lectures (Chapter4) </a:t>
            </a:r>
          </a:p>
          <a:p>
            <a:pPr marL="130175" indent="0" algn="ctr">
              <a:lnSpc>
                <a:spcPct val="85000"/>
              </a:lnSpc>
              <a:buNone/>
            </a:pPr>
            <a:r>
              <a:rPr lang="en-US" altLang="en-US" sz="3500" dirty="0">
                <a:solidFill>
                  <a:srgbClr val="000099"/>
                </a:solidFill>
              </a:rPr>
              <a:t>Network Layer: Data Plane</a:t>
            </a:r>
          </a:p>
          <a:p>
            <a:pPr marL="130175" indent="0" algn="ctr">
              <a:buNone/>
            </a:pPr>
            <a:r>
              <a:rPr lang="en-US" sz="35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</a:t>
            </a:r>
          </a:p>
          <a:p>
            <a:pPr marL="130175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3500" b="1" dirty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Subhan Ullah, PhD</a:t>
            </a:r>
          </a:p>
          <a:p>
            <a:pPr marL="130175" indent="0" algn="ctr">
              <a:buNone/>
            </a:pPr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subhan.ullah@nu.edu.pk</a:t>
            </a:r>
            <a:endParaRPr lang="en-US" sz="3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0175" indent="0" algn="ctr">
              <a:buNone/>
            </a:pPr>
            <a:endParaRPr lang="en-US" sz="4600" b="1" dirty="0">
              <a:solidFill>
                <a:srgbClr val="0000A3"/>
              </a:solidFill>
              <a:latin typeface="+mj-lt"/>
              <a:ea typeface="+mj-ea"/>
              <a:cs typeface="Calibri" panose="020F0502020204030204" pitchFamily="34" charset="0"/>
            </a:endParaRPr>
          </a:p>
          <a:p>
            <a:pPr marL="130175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3900" b="1" dirty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BS(Computer Science) Spring-2024</a:t>
            </a:r>
            <a:endParaRPr lang="en-GB" sz="3900" b="1" dirty="0">
              <a:solidFill>
                <a:srgbClr val="0000A3"/>
              </a:solidFill>
              <a:latin typeface="+mj-lt"/>
              <a:ea typeface="+mj-ea"/>
              <a:cs typeface="Calibri" panose="020F0502020204030204" pitchFamily="34" charset="0"/>
            </a:endParaRPr>
          </a:p>
          <a:p>
            <a:pPr marL="130175" indent="0" algn="ctr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u="sng" dirty="0"/>
              <a:t>Computer Networks 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B104364-806D-4D0B-BACF-04FC83E27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40" y="451821"/>
            <a:ext cx="2194560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1AC7E-78F7-4460-B8BA-207FE0CD5C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1505"/>
            <a:ext cx="2194561" cy="548640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807E4337-A925-084B-B48F-23146A4A7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3-1</a:t>
            </a:r>
          </a:p>
        </p:txBody>
      </p:sp>
    </p:spTree>
    <p:extLst>
      <p:ext uri="{BB962C8B-B14F-4D97-AF65-F5344CB8AC3E}">
        <p14:creationId xmlns:p14="http://schemas.microsoft.com/office/powerpoint/2010/main" val="518897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1828800" algn="l"/>
                <a:tab pos="3543300" algn="l"/>
                <a:tab pos="5661025" algn="l"/>
              </a:tabLst>
            </a:pPr>
            <a:r>
              <a:rPr lang="en-US" altLang="en-US" dirty="0"/>
              <a:t>IP addresses are written in a so-called </a:t>
            </a:r>
            <a:r>
              <a:rPr lang="en-US" altLang="en-US" b="1" i="1" dirty="0">
                <a:solidFill>
                  <a:schemeClr val="accent2"/>
                </a:solidFill>
              </a:rPr>
              <a:t>dotted decimal </a:t>
            </a:r>
            <a:r>
              <a:rPr lang="en-US" altLang="en-US" b="1" dirty="0">
                <a:solidFill>
                  <a:schemeClr val="accent2"/>
                </a:solidFill>
              </a:rPr>
              <a:t>notation</a:t>
            </a:r>
          </a:p>
          <a:p>
            <a:pPr>
              <a:tabLst>
                <a:tab pos="1828800" algn="l"/>
                <a:tab pos="3543300" algn="l"/>
                <a:tab pos="5661025" algn="l"/>
              </a:tabLst>
            </a:pPr>
            <a:r>
              <a:rPr lang="en-US" altLang="en-US" dirty="0"/>
              <a:t>Each byte is identified by a decimal number in the range [0..255]:</a:t>
            </a:r>
          </a:p>
          <a:p>
            <a:r>
              <a:rPr lang="en-US" dirty="0"/>
              <a:t>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IPv4 Address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Dotted Decimal 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701709" y="3145275"/>
            <a:ext cx="1828800" cy="381000"/>
          </a:xfrm>
          <a:prstGeom prst="rect">
            <a:avLst/>
          </a:prstGeom>
          <a:solidFill>
            <a:srgbClr val="FFCC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10001111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872909" y="3145275"/>
            <a:ext cx="1828800" cy="381000"/>
          </a:xfrm>
          <a:prstGeom prst="rect">
            <a:avLst/>
          </a:prstGeom>
          <a:solidFill>
            <a:srgbClr val="FFCC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10000000</a:t>
            </a:r>
            <a:endParaRPr kumimoji="0" lang="en-US" alt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530509" y="3145275"/>
            <a:ext cx="1828800" cy="381000"/>
          </a:xfrm>
          <a:prstGeom prst="rect">
            <a:avLst/>
          </a:prstGeom>
          <a:solidFill>
            <a:srgbClr val="FFCC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10001001</a:t>
            </a: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8359309" y="3145275"/>
            <a:ext cx="1828800" cy="381000"/>
          </a:xfrm>
          <a:prstGeom prst="rect">
            <a:avLst/>
          </a:prstGeom>
          <a:solidFill>
            <a:srgbClr val="FFCC66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Arial" panose="020B0604020202020204" pitchFamily="34" charset="0"/>
              </a:rPr>
              <a:t>10010000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101509" y="3526275"/>
            <a:ext cx="1295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cs typeface="Arial" panose="020B0604020202020204" pitchFamily="34" charset="0"/>
              </a:rPr>
              <a:t>1</a:t>
            </a:r>
            <a:r>
              <a:rPr lang="en-US" altLang="en-US" sz="1600" baseline="30000">
                <a:solidFill>
                  <a:srgbClr val="000000"/>
                </a:solidFill>
                <a:cs typeface="Arial" panose="020B0604020202020204" pitchFamily="34" charset="0"/>
              </a:rPr>
              <a:t>st</a:t>
            </a:r>
            <a:r>
              <a:rPr lang="en-US" altLang="en-US" sz="1600">
                <a:solidFill>
                  <a:srgbClr val="000000"/>
                </a:solidFill>
                <a:cs typeface="Arial" panose="020B0604020202020204" pitchFamily="34" charset="0"/>
              </a:rPr>
              <a:t> Byte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cs typeface="Arial" panose="020B0604020202020204" pitchFamily="34" charset="0"/>
              </a:rPr>
              <a:t> = 128</a:t>
            </a:r>
            <a:endParaRPr lang="en-US" altLang="en-US" sz="160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4930309" y="3526275"/>
            <a:ext cx="1295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cs typeface="Arial" panose="020B0604020202020204" pitchFamily="34" charset="0"/>
              </a:rPr>
              <a:t>2</a:t>
            </a:r>
            <a:r>
              <a:rPr lang="en-US" altLang="en-US" sz="1600" baseline="30000">
                <a:solidFill>
                  <a:srgbClr val="000000"/>
                </a:solidFill>
                <a:cs typeface="Arial" panose="020B0604020202020204" pitchFamily="34" charset="0"/>
              </a:rPr>
              <a:t>nd</a:t>
            </a:r>
            <a:r>
              <a:rPr lang="en-US" altLang="en-US" sz="1600">
                <a:solidFill>
                  <a:srgbClr val="000000"/>
                </a:solidFill>
                <a:cs typeface="Arial" panose="020B0604020202020204" pitchFamily="34" charset="0"/>
              </a:rPr>
              <a:t> Byte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cs typeface="Arial" panose="020B0604020202020204" pitchFamily="34" charset="0"/>
              </a:rPr>
              <a:t> = 143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6759109" y="3526275"/>
            <a:ext cx="1295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cs typeface="Arial" panose="020B0604020202020204" pitchFamily="34" charset="0"/>
              </a:rPr>
              <a:t>3</a:t>
            </a:r>
            <a:r>
              <a:rPr lang="en-US" altLang="en-US" sz="1600" baseline="30000">
                <a:solidFill>
                  <a:srgbClr val="000000"/>
                </a:solidFill>
                <a:cs typeface="Arial" panose="020B0604020202020204" pitchFamily="34" charset="0"/>
              </a:rPr>
              <a:t>rd</a:t>
            </a:r>
            <a:r>
              <a:rPr lang="en-US" altLang="en-US" sz="1600">
                <a:solidFill>
                  <a:srgbClr val="000000"/>
                </a:solidFill>
                <a:cs typeface="Arial" panose="020B0604020202020204" pitchFamily="34" charset="0"/>
              </a:rPr>
              <a:t> Byte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cs typeface="Arial" panose="020B0604020202020204" pitchFamily="34" charset="0"/>
              </a:rPr>
              <a:t> = 137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8664109" y="3526275"/>
            <a:ext cx="1295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cs typeface="Arial" panose="020B0604020202020204" pitchFamily="34" charset="0"/>
              </a:rPr>
              <a:t>4</a:t>
            </a:r>
            <a:r>
              <a:rPr lang="en-US" altLang="en-US" sz="1600" baseline="30000">
                <a:solidFill>
                  <a:srgbClr val="000000"/>
                </a:solidFill>
                <a:cs typeface="Arial" panose="020B0604020202020204" pitchFamily="34" charset="0"/>
              </a:rPr>
              <a:t>th</a:t>
            </a:r>
            <a:r>
              <a:rPr lang="en-US" altLang="en-US" sz="1600">
                <a:solidFill>
                  <a:srgbClr val="000000"/>
                </a:solidFill>
                <a:cs typeface="Arial" panose="020B0604020202020204" pitchFamily="34" charset="0"/>
              </a:rPr>
              <a:t> Byte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1600" b="1">
                <a:solidFill>
                  <a:srgbClr val="FF0000"/>
                </a:solidFill>
                <a:cs typeface="Arial" panose="020B0604020202020204" pitchFamily="34" charset="0"/>
              </a:rPr>
              <a:t> = 144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4701709" y="5202675"/>
            <a:ext cx="3276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cs typeface="Arial" panose="020B0604020202020204" pitchFamily="34" charset="0"/>
              </a:rPr>
              <a:t>128.143.137.144</a:t>
            </a:r>
            <a:endParaRPr lang="en-US" altLang="en-US" sz="16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4015909" y="4516875"/>
            <a:ext cx="1295400" cy="685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>
            <a:off x="5692309" y="4516875"/>
            <a:ext cx="381000" cy="685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 flipH="1">
            <a:off x="6682909" y="4516875"/>
            <a:ext cx="685800" cy="685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 flipH="1">
            <a:off x="7368709" y="4516875"/>
            <a:ext cx="1752600" cy="685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5" t="26302" r="17612" b="32422"/>
          <a:stretch/>
        </p:blipFill>
        <p:spPr bwMode="auto">
          <a:xfrm>
            <a:off x="1108960" y="5210813"/>
            <a:ext cx="3743960" cy="100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2252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en-US" b="1" dirty="0">
                <a:cs typeface="Arial" panose="020B0604020202020204" pitchFamily="34" charset="0"/>
              </a:rPr>
              <a:t>Example</a:t>
            </a:r>
          </a:p>
          <a:p>
            <a:pPr marL="463550" lvl="1" indent="0">
              <a:buNone/>
            </a:pPr>
            <a:r>
              <a:rPr lang="en-GB" altLang="en-US" b="1" dirty="0">
                <a:cs typeface="Arial" panose="020B0604020202020204" pitchFamily="34" charset="0"/>
              </a:rPr>
              <a:t>		10000001.00001011.00000011.01110011</a:t>
            </a:r>
          </a:p>
          <a:p>
            <a:pPr marL="463550" lvl="1" indent="0">
              <a:buNone/>
            </a:pPr>
            <a:endParaRPr lang="en-GB" altLang="en-US" b="1" dirty="0">
              <a:cs typeface="Arial" panose="020B0604020202020204" pitchFamily="34" charset="0"/>
            </a:endParaRPr>
          </a:p>
          <a:p>
            <a:pPr marL="463550" lvl="1" indent="0">
              <a:buNone/>
            </a:pPr>
            <a:r>
              <a:rPr lang="en-GB" altLang="en-US" b="1" dirty="0">
                <a:cs typeface="Arial" panose="020B0604020202020204" pitchFamily="34" charset="0"/>
              </a:rPr>
              <a:t>				</a:t>
            </a:r>
          </a:p>
          <a:p>
            <a:pPr marL="463550" lvl="1" indent="0">
              <a:buNone/>
            </a:pPr>
            <a:r>
              <a:rPr lang="en-GB" altLang="en-US" b="1" dirty="0">
                <a:cs typeface="Arial" panose="020B0604020202020204" pitchFamily="34" charset="0"/>
              </a:rPr>
              <a:t>			         129 . 11 . 3 . 115 </a:t>
            </a:r>
          </a:p>
          <a:p>
            <a:pPr>
              <a:spcBef>
                <a:spcPct val="0"/>
              </a:spcBef>
            </a:pPr>
            <a:endParaRPr lang="en-GB" altLang="en-US" sz="2600" dirty="0"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GB" altLang="en-US" sz="2600" dirty="0">
                <a:cs typeface="Arial" panose="020B0604020202020204" pitchFamily="34" charset="0"/>
              </a:rPr>
              <a:t>Find the error, if any, in the following IP addresses</a:t>
            </a:r>
          </a:p>
          <a:p>
            <a:pPr>
              <a:spcBef>
                <a:spcPct val="0"/>
              </a:spcBef>
            </a:pPr>
            <a:r>
              <a:rPr lang="en-GB" altLang="en-US" sz="2600" dirty="0">
                <a:cs typeface="Arial" panose="020B0604020202020204" pitchFamily="34" charset="0"/>
              </a:rPr>
              <a:t>129 . 56 . 034 . 115</a:t>
            </a:r>
          </a:p>
          <a:p>
            <a:pPr>
              <a:spcBef>
                <a:spcPct val="0"/>
              </a:spcBef>
            </a:pPr>
            <a:r>
              <a:rPr lang="en-GB" altLang="en-US" sz="2600" dirty="0">
                <a:cs typeface="Arial" panose="020B0604020202020204" pitchFamily="34" charset="0"/>
              </a:rPr>
              <a:t>129 . 56 . 34 . 11 .115</a:t>
            </a:r>
          </a:p>
          <a:p>
            <a:pPr>
              <a:spcBef>
                <a:spcPct val="0"/>
              </a:spcBef>
            </a:pPr>
            <a:r>
              <a:rPr lang="en-GB" altLang="en-US" sz="2600" dirty="0">
                <a:cs typeface="Arial" panose="020B0604020202020204" pitchFamily="34" charset="0"/>
              </a:rPr>
              <a:t>129 . 301 . 34 . 115 </a:t>
            </a:r>
          </a:p>
          <a:p>
            <a:pPr>
              <a:spcBef>
                <a:spcPct val="0"/>
              </a:spcBef>
            </a:pPr>
            <a:r>
              <a:rPr lang="en-GB" altLang="en-US" sz="2600" dirty="0">
                <a:cs typeface="Arial" panose="020B0604020202020204" pitchFamily="34" charset="0"/>
              </a:rPr>
              <a:t>10001100 . 56 . 034 . 115 </a:t>
            </a:r>
            <a:endParaRPr lang="en-GB" altLang="en-US" b="1" dirty="0"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address conversion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>
            <a:off x="4902741" y="2577830"/>
            <a:ext cx="865762" cy="7879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45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it work?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IPv4 address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" t="50856" r="3174" b="20498"/>
          <a:stretch/>
        </p:blipFill>
        <p:spPr bwMode="auto">
          <a:xfrm>
            <a:off x="1225685" y="2217906"/>
            <a:ext cx="7752946" cy="894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8" t="29466" r="1473" b="33711"/>
          <a:stretch/>
        </p:blipFill>
        <p:spPr bwMode="auto">
          <a:xfrm>
            <a:off x="1225685" y="3257869"/>
            <a:ext cx="8161506" cy="1381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26484" y="4499645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1+2 = 3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" t="30257" r="2386" b="32305"/>
          <a:stretch/>
        </p:blipFill>
        <p:spPr bwMode="auto">
          <a:xfrm>
            <a:off x="1279998" y="4961310"/>
            <a:ext cx="8278239" cy="1420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626484" y="6241998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4+2 = 6</a:t>
            </a:r>
          </a:p>
        </p:txBody>
      </p:sp>
    </p:spTree>
    <p:extLst>
      <p:ext uri="{BB962C8B-B14F-4D97-AF65-F5344CB8AC3E}">
        <p14:creationId xmlns:p14="http://schemas.microsoft.com/office/powerpoint/2010/main" val="978400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Converting IP addresses to binary (base 2)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IPv4 address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85" b="15043"/>
          <a:stretch/>
        </p:blipFill>
        <p:spPr bwMode="auto">
          <a:xfrm>
            <a:off x="869850" y="2443395"/>
            <a:ext cx="8839200" cy="1429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" t="79181" r="5926"/>
          <a:stretch/>
        </p:blipFill>
        <p:spPr bwMode="auto">
          <a:xfrm>
            <a:off x="1577821" y="4976281"/>
            <a:ext cx="829933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Bent-Up Arrow 7"/>
          <p:cNvSpPr/>
          <p:nvPr/>
        </p:nvSpPr>
        <p:spPr>
          <a:xfrm rot="5400000">
            <a:off x="559359" y="4234434"/>
            <a:ext cx="1498017" cy="538903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001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Telephone Network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Oval 3"/>
          <p:cNvSpPr>
            <a:spLocks noChangeArrowheads="1"/>
          </p:cNvSpPr>
          <p:nvPr/>
        </p:nvSpPr>
        <p:spPr bwMode="auto">
          <a:xfrm>
            <a:off x="311150" y="1260331"/>
            <a:ext cx="2736850" cy="1582737"/>
          </a:xfrm>
          <a:prstGeom prst="ellipse">
            <a:avLst/>
          </a:prstGeom>
          <a:solidFill>
            <a:srgbClr val="0099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Global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487863" y="1412875"/>
            <a:ext cx="40608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Aft>
                <a:spcPct val="0"/>
              </a:spcAft>
              <a:buFontTx/>
              <a:buNone/>
            </a:pPr>
            <a:r>
              <a:rPr lang="en-US" altLang="en-US" sz="3600" i="1">
                <a:solidFill>
                  <a:srgbClr val="FF0101"/>
                </a:solidFill>
                <a:cs typeface="Arial" panose="020B0604020202020204" pitchFamily="34" charset="0"/>
              </a:rPr>
              <a:t>+92 51 111128128</a:t>
            </a:r>
          </a:p>
        </p:txBody>
      </p:sp>
      <p:grpSp>
        <p:nvGrpSpPr>
          <p:cNvPr id="8" name="Group 5"/>
          <p:cNvGrpSpPr>
            <a:grpSpLocks/>
          </p:cNvGrpSpPr>
          <p:nvPr/>
        </p:nvGrpSpPr>
        <p:grpSpPr bwMode="auto">
          <a:xfrm>
            <a:off x="3371850" y="3748088"/>
            <a:ext cx="2482850" cy="1606550"/>
            <a:chOff x="2404" y="2521"/>
            <a:chExt cx="1564" cy="1012"/>
          </a:xfrm>
        </p:grpSpPr>
        <p:cxnSp>
          <p:nvCxnSpPr>
            <p:cNvPr id="9" name="AutoShape 6"/>
            <p:cNvCxnSpPr>
              <a:cxnSpLocks noChangeShapeType="1"/>
              <a:stCxn id="10" idx="1"/>
              <a:endCxn id="13" idx="2"/>
            </p:cNvCxnSpPr>
            <p:nvPr/>
          </p:nvCxnSpPr>
          <p:spPr bwMode="auto">
            <a:xfrm rot="10800000">
              <a:off x="2404" y="2521"/>
              <a:ext cx="839" cy="569"/>
            </a:xfrm>
            <a:prstGeom prst="curvedConnector2">
              <a:avLst/>
            </a:prstGeom>
            <a:noFill/>
            <a:ln w="57150">
              <a:solidFill>
                <a:srgbClr val="33CC33"/>
              </a:solidFill>
              <a:miter lim="800000"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AutoShape 7"/>
            <p:cNvSpPr>
              <a:spLocks noChangeArrowheads="1"/>
            </p:cNvSpPr>
            <p:nvPr/>
          </p:nvSpPr>
          <p:spPr bwMode="auto">
            <a:xfrm>
              <a:off x="3243" y="2840"/>
              <a:ext cx="725" cy="499"/>
            </a:xfrm>
            <a:prstGeom prst="plaque">
              <a:avLst>
                <a:gd name="adj" fmla="val 16667"/>
              </a:avLst>
            </a:prstGeom>
            <a:solidFill>
              <a:srgbClr val="CC99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Local</a:t>
              </a: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2643" y="3203"/>
              <a:ext cx="42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1" u="none" strike="noStrike" kern="0" cap="none" spc="0" normalizeH="0" baseline="0" noProof="0">
                  <a:ln>
                    <a:noFill/>
                  </a:ln>
                  <a:solidFill>
                    <a:srgbClr val="FF0101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51    </a:t>
              </a:r>
            </a:p>
          </p:txBody>
        </p:sp>
      </p:grpSp>
      <p:grpSp>
        <p:nvGrpSpPr>
          <p:cNvPr id="12" name="Group 9"/>
          <p:cNvGrpSpPr>
            <a:grpSpLocks/>
          </p:cNvGrpSpPr>
          <p:nvPr/>
        </p:nvGrpSpPr>
        <p:grpSpPr bwMode="auto">
          <a:xfrm>
            <a:off x="1287463" y="2843214"/>
            <a:ext cx="2768600" cy="1181101"/>
            <a:chOff x="1091" y="1927"/>
            <a:chExt cx="1744" cy="744"/>
          </a:xfrm>
        </p:grpSpPr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1973" y="2160"/>
              <a:ext cx="862" cy="361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National</a:t>
              </a:r>
            </a:p>
          </p:txBody>
        </p:sp>
        <p:cxnSp>
          <p:nvCxnSpPr>
            <p:cNvPr id="14" name="AutoShape 11"/>
            <p:cNvCxnSpPr>
              <a:cxnSpLocks noChangeShapeType="1"/>
              <a:stCxn id="13" idx="1"/>
              <a:endCxn id="6" idx="4"/>
            </p:cNvCxnSpPr>
            <p:nvPr/>
          </p:nvCxnSpPr>
          <p:spPr bwMode="auto">
            <a:xfrm rot="10800000">
              <a:off x="1338" y="1927"/>
              <a:ext cx="635" cy="414"/>
            </a:xfrm>
            <a:prstGeom prst="curvedConnector2">
              <a:avLst/>
            </a:prstGeom>
            <a:noFill/>
            <a:ln w="57150">
              <a:solidFill>
                <a:srgbClr val="33CC33"/>
              </a:solidFill>
              <a:miter lim="800000"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1091" y="2341"/>
              <a:ext cx="55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1" u="none" strike="noStrike" kern="0" cap="none" spc="0" normalizeH="0" baseline="0" noProof="0">
                  <a:ln>
                    <a:noFill/>
                  </a:ln>
                  <a:solidFill>
                    <a:srgbClr val="FF0101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+92</a:t>
              </a:r>
            </a:p>
          </p:txBody>
        </p:sp>
      </p:grpSp>
      <p:grpSp>
        <p:nvGrpSpPr>
          <p:cNvPr id="16" name="Group 13"/>
          <p:cNvGrpSpPr>
            <a:grpSpLocks/>
          </p:cNvGrpSpPr>
          <p:nvPr/>
        </p:nvGrpSpPr>
        <p:grpSpPr bwMode="auto">
          <a:xfrm>
            <a:off x="5213350" y="5072063"/>
            <a:ext cx="3182938" cy="1517650"/>
            <a:chOff x="3606" y="3339"/>
            <a:chExt cx="1745" cy="762"/>
          </a:xfrm>
        </p:grpSpPr>
        <p:pic>
          <p:nvPicPr>
            <p:cNvPr id="17" name="Picture 14" descr="j020546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4" y="3385"/>
              <a:ext cx="657" cy="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8" name="AutoShape 15"/>
            <p:cNvCxnSpPr>
              <a:cxnSpLocks noChangeShapeType="1"/>
              <a:endCxn id="10" idx="2"/>
            </p:cNvCxnSpPr>
            <p:nvPr/>
          </p:nvCxnSpPr>
          <p:spPr bwMode="auto">
            <a:xfrm rot="10800000">
              <a:off x="3606" y="3339"/>
              <a:ext cx="1088" cy="373"/>
            </a:xfrm>
            <a:prstGeom prst="curvedConnector2">
              <a:avLst/>
            </a:prstGeom>
            <a:noFill/>
            <a:ln w="57150">
              <a:solidFill>
                <a:srgbClr val="33CC33"/>
              </a:solidFill>
              <a:miter lim="800000"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3658" y="3838"/>
              <a:ext cx="1047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2800" i="1">
                  <a:solidFill>
                    <a:srgbClr val="FF0101"/>
                  </a:solidFill>
                  <a:cs typeface="Arial" panose="020B0604020202020204" pitchFamily="34" charset="0"/>
                </a:rPr>
                <a:t>111111128</a:t>
              </a:r>
            </a:p>
          </p:txBody>
        </p:sp>
      </p:grpSp>
      <p:graphicFrame>
        <p:nvGraphicFramePr>
          <p:cNvPr id="20" name="Group 17"/>
          <p:cNvGraphicFramePr>
            <a:graphicFrameLocks noGrp="1"/>
          </p:cNvGraphicFramePr>
          <p:nvPr/>
        </p:nvGraphicFramePr>
        <p:xfrm>
          <a:off x="2687638" y="1268413"/>
          <a:ext cx="792162" cy="1589128"/>
        </p:xfrm>
        <a:graphic>
          <a:graphicData uri="http://schemas.openxmlformats.org/drawingml/2006/table">
            <a:tbl>
              <a:tblPr/>
              <a:tblGrid>
                <a:gridCol w="792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7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Prefix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Table</a:t>
                      </a:r>
                    </a:p>
                  </a:txBody>
                  <a:tcPr marL="90000" marR="90000" marT="46762" marB="46762" anchor="ctr" horzOverflow="overflow">
                    <a:lnL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02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+1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+44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+61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+886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+92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…</a:t>
                      </a:r>
                    </a:p>
                  </a:txBody>
                  <a:tcPr marL="90000" marR="90000" marT="46762" marB="46762" horzOverflow="overflow">
                    <a:lnL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Group 25"/>
          <p:cNvGraphicFramePr>
            <a:graphicFrameLocks noGrp="1"/>
          </p:cNvGraphicFramePr>
          <p:nvPr/>
        </p:nvGraphicFramePr>
        <p:xfrm>
          <a:off x="4127500" y="2565400"/>
          <a:ext cx="792163" cy="1281113"/>
        </p:xfrm>
        <a:graphic>
          <a:graphicData uri="http://schemas.openxmlformats.org/drawingml/2006/table">
            <a:tbl>
              <a:tblPr/>
              <a:tblGrid>
                <a:gridCol w="792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83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Prefix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Table</a:t>
                      </a:r>
                    </a:p>
                  </a:txBody>
                  <a:tcPr marL="90000" marR="90000" marT="46777" marB="46777" anchor="ctr" horzOverflow="overflow">
                    <a:lnL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227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21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51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…</a:t>
                      </a:r>
                    </a:p>
                  </a:txBody>
                  <a:tcPr marL="90000" marR="90000" marT="46777" marB="46777" horzOverflow="overflow">
                    <a:lnL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" name="Group 33"/>
          <p:cNvGraphicFramePr>
            <a:graphicFrameLocks noGrp="1"/>
          </p:cNvGraphicFramePr>
          <p:nvPr/>
        </p:nvGraphicFramePr>
        <p:xfrm>
          <a:off x="5927725" y="3860800"/>
          <a:ext cx="792163" cy="866775"/>
        </p:xfrm>
        <a:graphic>
          <a:graphicData uri="http://schemas.openxmlformats.org/drawingml/2006/table">
            <a:tbl>
              <a:tblPr/>
              <a:tblGrid>
                <a:gridCol w="792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88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Prefix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Table</a:t>
                      </a:r>
                    </a:p>
                  </a:txBody>
                  <a:tcPr marL="90000" marR="90000" marT="46761" marB="46761" anchor="ctr" horzOverflow="overflow">
                    <a:lnL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9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…</a:t>
                      </a:r>
                    </a:p>
                  </a:txBody>
                  <a:tcPr marL="90000" marR="90000" marT="46761" marB="46761" horzOverflow="overflow">
                    <a:lnL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615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Internet Address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39" name="Group 3"/>
          <p:cNvGrpSpPr>
            <a:grpSpLocks/>
          </p:cNvGrpSpPr>
          <p:nvPr/>
        </p:nvGrpSpPr>
        <p:grpSpPr bwMode="auto">
          <a:xfrm>
            <a:off x="2484438" y="3657600"/>
            <a:ext cx="2620962" cy="2133600"/>
            <a:chOff x="1392" y="2304"/>
            <a:chExt cx="1824" cy="1344"/>
          </a:xfrm>
        </p:grpSpPr>
        <p:cxnSp>
          <p:nvCxnSpPr>
            <p:cNvPr id="40" name="AutoShape 4"/>
            <p:cNvCxnSpPr>
              <a:cxnSpLocks noChangeShapeType="1"/>
            </p:cNvCxnSpPr>
            <p:nvPr/>
          </p:nvCxnSpPr>
          <p:spPr bwMode="auto">
            <a:xfrm rot="10800000">
              <a:off x="1852" y="2304"/>
              <a:ext cx="1364" cy="1344"/>
            </a:xfrm>
            <a:prstGeom prst="curvedConnector2">
              <a:avLst/>
            </a:prstGeom>
            <a:noFill/>
            <a:ln w="38100">
              <a:solidFill>
                <a:srgbClr val="33CC33"/>
              </a:solidFill>
              <a:miter lim="800000"/>
              <a:headEnd type="triangle" w="lg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" name="Text Box 5"/>
            <p:cNvSpPr txBox="1">
              <a:spLocks noChangeArrowheads="1"/>
            </p:cNvSpPr>
            <p:nvPr/>
          </p:nvSpPr>
          <p:spPr bwMode="auto">
            <a:xfrm>
              <a:off x="1392" y="3264"/>
              <a:ext cx="116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cs typeface="Arial" panose="020B0604020202020204" pitchFamily="34" charset="0"/>
                </a:rPr>
                <a:t>Traffic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cs typeface="Arial" panose="020B0604020202020204" pitchFamily="34" charset="0"/>
                </a:rPr>
                <a:t>202.12.29.0/24 </a:t>
              </a:r>
            </a:p>
          </p:txBody>
        </p:sp>
      </p:grpSp>
      <p:grpSp>
        <p:nvGrpSpPr>
          <p:cNvPr id="42" name="Group 6"/>
          <p:cNvGrpSpPr>
            <a:grpSpLocks/>
          </p:cNvGrpSpPr>
          <p:nvPr/>
        </p:nvGrpSpPr>
        <p:grpSpPr bwMode="auto">
          <a:xfrm>
            <a:off x="685800" y="1295400"/>
            <a:ext cx="7620000" cy="2286000"/>
            <a:chOff x="432" y="816"/>
            <a:chExt cx="4800" cy="1440"/>
          </a:xfrm>
        </p:grpSpPr>
        <p:sp>
          <p:nvSpPr>
            <p:cNvPr id="43" name="Oval 7"/>
            <p:cNvSpPr>
              <a:spLocks noChangeArrowheads="1"/>
            </p:cNvSpPr>
            <p:nvPr/>
          </p:nvSpPr>
          <p:spPr bwMode="auto">
            <a:xfrm>
              <a:off x="432" y="1248"/>
              <a:ext cx="2064" cy="816"/>
            </a:xfrm>
            <a:prstGeom prst="ellipse">
              <a:avLst/>
            </a:prstGeom>
            <a:solidFill>
              <a:srgbClr val="C9D6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 sz="2800">
                <a:cs typeface="Arial" panose="020B0604020202020204" pitchFamily="34" charset="0"/>
              </a:endParaRPr>
            </a:p>
          </p:txBody>
        </p:sp>
        <p:sp>
          <p:nvSpPr>
            <p:cNvPr id="44" name="Oval 8"/>
            <p:cNvSpPr>
              <a:spLocks noChangeArrowheads="1"/>
            </p:cNvSpPr>
            <p:nvPr/>
          </p:nvSpPr>
          <p:spPr bwMode="auto">
            <a:xfrm>
              <a:off x="1296" y="1392"/>
              <a:ext cx="2064" cy="816"/>
            </a:xfrm>
            <a:prstGeom prst="ellipse">
              <a:avLst/>
            </a:prstGeom>
            <a:solidFill>
              <a:srgbClr val="C9D6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 sz="2800">
                <a:cs typeface="Arial" panose="020B0604020202020204" pitchFamily="34" charset="0"/>
              </a:endParaRPr>
            </a:p>
          </p:txBody>
        </p:sp>
        <p:sp>
          <p:nvSpPr>
            <p:cNvPr id="45" name="Oval 9"/>
            <p:cNvSpPr>
              <a:spLocks noChangeArrowheads="1"/>
            </p:cNvSpPr>
            <p:nvPr/>
          </p:nvSpPr>
          <p:spPr bwMode="auto">
            <a:xfrm>
              <a:off x="1536" y="816"/>
              <a:ext cx="2064" cy="816"/>
            </a:xfrm>
            <a:prstGeom prst="ellipse">
              <a:avLst/>
            </a:prstGeom>
            <a:solidFill>
              <a:srgbClr val="C9D6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 sz="2800">
                <a:cs typeface="Arial" panose="020B0604020202020204" pitchFamily="34" charset="0"/>
              </a:endParaRPr>
            </a:p>
          </p:txBody>
        </p:sp>
        <p:sp>
          <p:nvSpPr>
            <p:cNvPr id="46" name="Oval 10"/>
            <p:cNvSpPr>
              <a:spLocks noChangeArrowheads="1"/>
            </p:cNvSpPr>
            <p:nvPr/>
          </p:nvSpPr>
          <p:spPr bwMode="auto">
            <a:xfrm>
              <a:off x="624" y="864"/>
              <a:ext cx="2064" cy="816"/>
            </a:xfrm>
            <a:prstGeom prst="ellipse">
              <a:avLst/>
            </a:prstGeom>
            <a:solidFill>
              <a:srgbClr val="C9D6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 sz="2800">
                <a:cs typeface="Arial" panose="020B0604020202020204" pitchFamily="34" charset="0"/>
              </a:endParaRPr>
            </a:p>
          </p:txBody>
        </p:sp>
        <p:sp>
          <p:nvSpPr>
            <p:cNvPr id="47" name="Oval 11"/>
            <p:cNvSpPr>
              <a:spLocks noChangeArrowheads="1"/>
            </p:cNvSpPr>
            <p:nvPr/>
          </p:nvSpPr>
          <p:spPr bwMode="auto">
            <a:xfrm>
              <a:off x="2352" y="816"/>
              <a:ext cx="2064" cy="816"/>
            </a:xfrm>
            <a:prstGeom prst="ellipse">
              <a:avLst/>
            </a:prstGeom>
            <a:solidFill>
              <a:srgbClr val="C9D6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fr-FR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8" name="Text Box 12"/>
            <p:cNvSpPr txBox="1">
              <a:spLocks noChangeArrowheads="1"/>
            </p:cNvSpPr>
            <p:nvPr/>
          </p:nvSpPr>
          <p:spPr bwMode="auto">
            <a:xfrm>
              <a:off x="912" y="1104"/>
              <a:ext cx="157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b="1">
                  <a:solidFill>
                    <a:srgbClr val="008080"/>
                  </a:solidFill>
                  <a:cs typeface="Arial" panose="020B0604020202020204" pitchFamily="34" charset="0"/>
                </a:rPr>
                <a:t>The Internet</a:t>
              </a:r>
            </a:p>
          </p:txBody>
        </p:sp>
        <p:sp>
          <p:nvSpPr>
            <p:cNvPr id="49" name="Oval 13"/>
            <p:cNvSpPr>
              <a:spLocks noChangeArrowheads="1"/>
            </p:cNvSpPr>
            <p:nvPr/>
          </p:nvSpPr>
          <p:spPr bwMode="auto">
            <a:xfrm>
              <a:off x="2352" y="1440"/>
              <a:ext cx="2064" cy="816"/>
            </a:xfrm>
            <a:prstGeom prst="ellipse">
              <a:avLst/>
            </a:prstGeom>
            <a:solidFill>
              <a:srgbClr val="C9D6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fr-FR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50" name="Oval 14"/>
            <p:cNvSpPr>
              <a:spLocks noChangeArrowheads="1"/>
            </p:cNvSpPr>
            <p:nvPr/>
          </p:nvSpPr>
          <p:spPr bwMode="auto">
            <a:xfrm>
              <a:off x="3168" y="1152"/>
              <a:ext cx="2064" cy="816"/>
            </a:xfrm>
            <a:prstGeom prst="ellipse">
              <a:avLst/>
            </a:prstGeom>
            <a:solidFill>
              <a:srgbClr val="C9D6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fr-FR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51" name="Group 23"/>
          <p:cNvGraphicFramePr>
            <a:graphicFrameLocks noGrp="1"/>
          </p:cNvGraphicFramePr>
          <p:nvPr/>
        </p:nvGraphicFramePr>
        <p:xfrm>
          <a:off x="4572000" y="1600200"/>
          <a:ext cx="1828800" cy="1790749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40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Global Routing Table</a:t>
                      </a:r>
                    </a:p>
                  </a:txBody>
                  <a:tcPr marL="90000" marR="90000" marT="46698" marB="46698" anchor="ctr" horzOverflow="overflow">
                    <a:lnL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66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4.128/9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60.100/16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60.100.0/20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135.22/16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10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202.12.29.0/24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…</a:t>
                      </a:r>
                    </a:p>
                  </a:txBody>
                  <a:tcPr marL="90000" marR="90000" marT="46698" marB="46698" horzOverflow="overflow">
                    <a:lnL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2" name="Group 31"/>
          <p:cNvGrpSpPr>
            <a:grpSpLocks/>
          </p:cNvGrpSpPr>
          <p:nvPr/>
        </p:nvGrpSpPr>
        <p:grpSpPr bwMode="auto">
          <a:xfrm>
            <a:off x="3429000" y="3581400"/>
            <a:ext cx="2116138" cy="1978025"/>
            <a:chOff x="2160" y="2256"/>
            <a:chExt cx="1333" cy="1246"/>
          </a:xfrm>
        </p:grpSpPr>
        <p:sp>
          <p:nvSpPr>
            <p:cNvPr id="53" name="Text Box 32"/>
            <p:cNvSpPr txBox="1">
              <a:spLocks noChangeArrowheads="1"/>
            </p:cNvSpPr>
            <p:nvPr/>
          </p:nvSpPr>
          <p:spPr bwMode="auto">
            <a:xfrm>
              <a:off x="2496" y="2688"/>
              <a:ext cx="997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 dirty="0">
                  <a:cs typeface="Arial" panose="020B0604020202020204" pitchFamily="34" charset="0"/>
                </a:rPr>
                <a:t>Announce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 dirty="0">
                  <a:cs typeface="Arial" panose="020B0604020202020204" pitchFamily="34" charset="0"/>
                </a:rPr>
                <a:t>202.12.29.0/24</a:t>
              </a:r>
              <a:r>
                <a:rPr lang="en-US" altLang="en-US" sz="1200" b="1" dirty="0">
                  <a:cs typeface="Arial" panose="020B0604020202020204" pitchFamily="34" charset="0"/>
                </a:rPr>
                <a:t> </a:t>
              </a:r>
            </a:p>
          </p:txBody>
        </p:sp>
        <p:cxnSp>
          <p:nvCxnSpPr>
            <p:cNvPr id="54" name="AutoShape 33"/>
            <p:cNvCxnSpPr>
              <a:cxnSpLocks noChangeShapeType="1"/>
              <a:stCxn id="59" idx="2"/>
            </p:cNvCxnSpPr>
            <p:nvPr/>
          </p:nvCxnSpPr>
          <p:spPr bwMode="auto">
            <a:xfrm rot="10800000">
              <a:off x="2160" y="2256"/>
              <a:ext cx="1092" cy="1246"/>
            </a:xfrm>
            <a:prstGeom prst="curvedConnector2">
              <a:avLst/>
            </a:prstGeom>
            <a:noFill/>
            <a:ln w="38100">
              <a:solidFill>
                <a:srgbClr val="000000"/>
              </a:solidFill>
              <a:miter lim="800000"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5" name="Line 34"/>
          <p:cNvSpPr>
            <a:spLocks noChangeShapeType="1"/>
          </p:cNvSpPr>
          <p:nvPr/>
        </p:nvSpPr>
        <p:spPr bwMode="auto">
          <a:xfrm>
            <a:off x="3505200" y="3048000"/>
            <a:ext cx="990600" cy="0"/>
          </a:xfrm>
          <a:prstGeom prst="line">
            <a:avLst/>
          </a:prstGeom>
          <a:noFill/>
          <a:ln w="57150">
            <a:solidFill>
              <a:srgbClr val="000000"/>
            </a:solidFill>
            <a:miter lim="800000"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56" name="Group 35"/>
          <p:cNvGrpSpPr>
            <a:grpSpLocks/>
          </p:cNvGrpSpPr>
          <p:nvPr/>
        </p:nvGrpSpPr>
        <p:grpSpPr bwMode="auto">
          <a:xfrm>
            <a:off x="5181600" y="4800600"/>
            <a:ext cx="3048000" cy="1752600"/>
            <a:chOff x="3264" y="3024"/>
            <a:chExt cx="1920" cy="1104"/>
          </a:xfrm>
        </p:grpSpPr>
        <p:grpSp>
          <p:nvGrpSpPr>
            <p:cNvPr id="57" name="Group 36"/>
            <p:cNvGrpSpPr>
              <a:grpSpLocks/>
            </p:cNvGrpSpPr>
            <p:nvPr/>
          </p:nvGrpSpPr>
          <p:grpSpPr bwMode="auto">
            <a:xfrm>
              <a:off x="3264" y="3024"/>
              <a:ext cx="1920" cy="956"/>
              <a:chOff x="3264" y="3024"/>
              <a:chExt cx="1920" cy="956"/>
            </a:xfrm>
          </p:grpSpPr>
          <p:sp>
            <p:nvSpPr>
              <p:cNvPr id="59" name="Oval 37"/>
              <p:cNvSpPr>
                <a:spLocks noChangeArrowheads="1"/>
              </p:cNvSpPr>
              <p:nvPr/>
            </p:nvSpPr>
            <p:spPr bwMode="auto">
              <a:xfrm>
                <a:off x="3264" y="3024"/>
                <a:ext cx="1920" cy="956"/>
              </a:xfrm>
              <a:prstGeom prst="ellipse">
                <a:avLst/>
              </a:prstGeom>
              <a:solidFill>
                <a:srgbClr val="008080"/>
              </a:solidFill>
              <a:ln w="38100">
                <a:solidFill>
                  <a:srgbClr val="FF33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US" sz="2800">
                  <a:cs typeface="Arial" panose="020B0604020202020204" pitchFamily="34" charset="0"/>
                </a:endParaRPr>
              </a:p>
            </p:txBody>
          </p:sp>
          <p:grpSp>
            <p:nvGrpSpPr>
              <p:cNvPr id="60" name="Group 38"/>
              <p:cNvGrpSpPr>
                <a:grpSpLocks/>
              </p:cNvGrpSpPr>
              <p:nvPr/>
            </p:nvGrpSpPr>
            <p:grpSpPr bwMode="auto">
              <a:xfrm>
                <a:off x="3678" y="3128"/>
                <a:ext cx="1218" cy="664"/>
                <a:chOff x="3678" y="3128"/>
                <a:chExt cx="1218" cy="664"/>
              </a:xfrm>
            </p:grpSpPr>
            <p:grpSp>
              <p:nvGrpSpPr>
                <p:cNvPr id="61" name="Group 39"/>
                <p:cNvGrpSpPr>
                  <a:grpSpLocks/>
                </p:cNvGrpSpPr>
                <p:nvPr/>
              </p:nvGrpSpPr>
              <p:grpSpPr bwMode="auto">
                <a:xfrm>
                  <a:off x="3781" y="3128"/>
                  <a:ext cx="569" cy="214"/>
                  <a:chOff x="2236" y="2619"/>
                  <a:chExt cx="1268" cy="340"/>
                </a:xfrm>
              </p:grpSpPr>
              <p:sp>
                <p:nvSpPr>
                  <p:cNvPr id="70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2236" y="2619"/>
                    <a:ext cx="1268" cy="340"/>
                  </a:xfrm>
                  <a:prstGeom prst="rect">
                    <a:avLst/>
                  </a:prstGeom>
                  <a:solidFill>
                    <a:srgbClr val="00FF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fr-FR" altLang="en-US" sz="1600" b="1"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1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2486" y="2670"/>
                    <a:ext cx="143" cy="2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fr-FR" altLang="en-US" sz="2800"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2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3127" y="2670"/>
                    <a:ext cx="143" cy="2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fr-FR" altLang="en-US" sz="2800"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2" name="Rectangle 43"/>
                <p:cNvSpPr>
                  <a:spLocks noChangeArrowheads="1"/>
                </p:cNvSpPr>
                <p:nvPr/>
              </p:nvSpPr>
              <p:spPr bwMode="auto">
                <a:xfrm>
                  <a:off x="3678" y="3702"/>
                  <a:ext cx="99" cy="90"/>
                </a:xfrm>
                <a:prstGeom prst="rect">
                  <a:avLst/>
                </a:prstGeom>
                <a:solidFill>
                  <a:srgbClr val="00F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US" sz="2800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" name="Rectangle 44"/>
                <p:cNvSpPr>
                  <a:spLocks noChangeArrowheads="1"/>
                </p:cNvSpPr>
                <p:nvPr/>
              </p:nvSpPr>
              <p:spPr bwMode="auto">
                <a:xfrm>
                  <a:off x="3974" y="3702"/>
                  <a:ext cx="99" cy="90"/>
                </a:xfrm>
                <a:prstGeom prst="rect">
                  <a:avLst/>
                </a:prstGeom>
                <a:solidFill>
                  <a:srgbClr val="00F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US" sz="2800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Rectangle 45"/>
                <p:cNvSpPr>
                  <a:spLocks noChangeArrowheads="1"/>
                </p:cNvSpPr>
                <p:nvPr/>
              </p:nvSpPr>
              <p:spPr bwMode="auto">
                <a:xfrm>
                  <a:off x="4271" y="3702"/>
                  <a:ext cx="98" cy="90"/>
                </a:xfrm>
                <a:prstGeom prst="rect">
                  <a:avLst/>
                </a:prstGeom>
                <a:solidFill>
                  <a:srgbClr val="00F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US" sz="2800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5" name="Rectangle 46"/>
                <p:cNvSpPr>
                  <a:spLocks noChangeArrowheads="1"/>
                </p:cNvSpPr>
                <p:nvPr/>
              </p:nvSpPr>
              <p:spPr bwMode="auto">
                <a:xfrm>
                  <a:off x="4797" y="3702"/>
                  <a:ext cx="99" cy="90"/>
                </a:xfrm>
                <a:prstGeom prst="rect">
                  <a:avLst/>
                </a:prstGeom>
                <a:solidFill>
                  <a:srgbClr val="00F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fr-FR" altLang="en-US" sz="2800"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66" name="AutoShape 47"/>
                <p:cNvCxnSpPr>
                  <a:cxnSpLocks noChangeShapeType="1"/>
                  <a:stCxn id="70" idx="2"/>
                  <a:endCxn id="62" idx="0"/>
                </p:cNvCxnSpPr>
                <p:nvPr/>
              </p:nvCxnSpPr>
              <p:spPr bwMode="auto">
                <a:xfrm rot="5400000">
                  <a:off x="3717" y="3353"/>
                  <a:ext cx="360" cy="338"/>
                </a:xfrm>
                <a:prstGeom prst="bentConnector3">
                  <a:avLst>
                    <a:gd name="adj1" fmla="val 50000"/>
                  </a:avLst>
                </a:prstGeom>
                <a:noFill/>
                <a:ln w="28575">
                  <a:solidFill>
                    <a:srgbClr val="FFFF00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7" name="AutoShape 48"/>
                <p:cNvCxnSpPr>
                  <a:cxnSpLocks noChangeShapeType="1"/>
                  <a:stCxn id="70" idx="2"/>
                  <a:endCxn id="63" idx="0"/>
                </p:cNvCxnSpPr>
                <p:nvPr/>
              </p:nvCxnSpPr>
              <p:spPr bwMode="auto">
                <a:xfrm rot="5400000">
                  <a:off x="3865" y="3501"/>
                  <a:ext cx="360" cy="42"/>
                </a:xfrm>
                <a:prstGeom prst="bentConnector3">
                  <a:avLst>
                    <a:gd name="adj1" fmla="val 50000"/>
                  </a:avLst>
                </a:prstGeom>
                <a:noFill/>
                <a:ln w="28575">
                  <a:solidFill>
                    <a:srgbClr val="FFFF00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8" name="AutoShape 49"/>
                <p:cNvCxnSpPr>
                  <a:cxnSpLocks noChangeShapeType="1"/>
                  <a:stCxn id="70" idx="2"/>
                  <a:endCxn id="64" idx="0"/>
                </p:cNvCxnSpPr>
                <p:nvPr/>
              </p:nvCxnSpPr>
              <p:spPr bwMode="auto">
                <a:xfrm rot="16200000" flipH="1">
                  <a:off x="4013" y="3395"/>
                  <a:ext cx="360" cy="254"/>
                </a:xfrm>
                <a:prstGeom prst="bentConnector3">
                  <a:avLst>
                    <a:gd name="adj1" fmla="val 50000"/>
                  </a:avLst>
                </a:prstGeom>
                <a:noFill/>
                <a:ln w="28575">
                  <a:solidFill>
                    <a:srgbClr val="FFFF00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9" name="AutoShape 50"/>
                <p:cNvCxnSpPr>
                  <a:cxnSpLocks noChangeShapeType="1"/>
                  <a:stCxn id="70" idx="2"/>
                  <a:endCxn id="65" idx="0"/>
                </p:cNvCxnSpPr>
                <p:nvPr/>
              </p:nvCxnSpPr>
              <p:spPr bwMode="auto">
                <a:xfrm rot="16200000" flipH="1">
                  <a:off x="4277" y="3131"/>
                  <a:ext cx="360" cy="781"/>
                </a:xfrm>
                <a:prstGeom prst="bentConnector3">
                  <a:avLst>
                    <a:gd name="adj1" fmla="val 50000"/>
                  </a:avLst>
                </a:prstGeom>
                <a:noFill/>
                <a:ln w="28575">
                  <a:solidFill>
                    <a:srgbClr val="FFFF00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sp>
          <p:nvSpPr>
            <p:cNvPr id="58" name="Rectangle 51"/>
            <p:cNvSpPr>
              <a:spLocks noChangeArrowheads="1"/>
            </p:cNvSpPr>
            <p:nvPr/>
          </p:nvSpPr>
          <p:spPr bwMode="auto">
            <a:xfrm>
              <a:off x="3847" y="3955"/>
              <a:ext cx="75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solidFill>
                    <a:srgbClr val="FF0101"/>
                  </a:solidFill>
                  <a:cs typeface="Arial" panose="020B0604020202020204" pitchFamily="34" charset="0"/>
                </a:rPr>
                <a:t>202.12.29.0/24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235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Internet Address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2286000" y="2806432"/>
            <a:ext cx="6629400" cy="3657600"/>
          </a:xfrm>
          <a:prstGeom prst="ellipse">
            <a:avLst/>
          </a:prstGeom>
          <a:solidFill>
            <a:srgbClr val="008080"/>
          </a:solidFill>
          <a:ln w="38100">
            <a:solidFill>
              <a:srgbClr val="FF33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fr-FR" altLang="en-US" sz="2800">
              <a:cs typeface="Arial" panose="020B0604020202020204" pitchFamily="34" charset="0"/>
            </a:endParaRP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958850" y="1739632"/>
            <a:ext cx="2851150" cy="1828800"/>
            <a:chOff x="604" y="912"/>
            <a:chExt cx="2312" cy="1152"/>
          </a:xfrm>
        </p:grpSpPr>
        <p:cxnSp>
          <p:nvCxnSpPr>
            <p:cNvPr id="7" name="AutoShape 5"/>
            <p:cNvCxnSpPr>
              <a:cxnSpLocks noChangeShapeType="1"/>
            </p:cNvCxnSpPr>
            <p:nvPr/>
          </p:nvCxnSpPr>
          <p:spPr bwMode="auto">
            <a:xfrm rot="10800000">
              <a:off x="604" y="912"/>
              <a:ext cx="2179" cy="1152"/>
            </a:xfrm>
            <a:prstGeom prst="curvedConnector2">
              <a:avLst/>
            </a:prstGeom>
            <a:noFill/>
            <a:ln w="38100">
              <a:solidFill>
                <a:srgbClr val="33CC33"/>
              </a:solidFill>
              <a:miter lim="800000"/>
              <a:headEnd type="triangle" w="lg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1056" y="1104"/>
              <a:ext cx="186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cs typeface="Arial" panose="020B0604020202020204" pitchFamily="34" charset="0"/>
                </a:rPr>
                <a:t>Traffic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cs typeface="Arial" panose="020B0604020202020204" pitchFamily="34" charset="0"/>
                </a:rPr>
                <a:t>202.12.29.142 </a:t>
              </a:r>
            </a:p>
          </p:txBody>
        </p:sp>
      </p:grpSp>
      <p:graphicFrame>
        <p:nvGraphicFramePr>
          <p:cNvPr id="9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433261"/>
              </p:ext>
            </p:extLst>
          </p:nvPr>
        </p:nvGraphicFramePr>
        <p:xfrm>
          <a:off x="6019800" y="2958832"/>
          <a:ext cx="1828800" cy="1255713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4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Local Routing Table</a:t>
                      </a:r>
                    </a:p>
                  </a:txBody>
                  <a:tcPr marL="90000" marR="90000" marT="46789" marB="46789" anchor="ctr" horzOverflow="overflow">
                    <a:lnL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9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202.12.29.0/25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202.12.29.128/25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90000" marR="90000" marT="46789" marB="46789" horzOverflow="overflow">
                    <a:lnL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008080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Group 15"/>
          <p:cNvGrpSpPr>
            <a:grpSpLocks/>
          </p:cNvGrpSpPr>
          <p:nvPr/>
        </p:nvGrpSpPr>
        <p:grpSpPr bwMode="auto">
          <a:xfrm>
            <a:off x="3600450" y="3282682"/>
            <a:ext cx="4171950" cy="2601913"/>
            <a:chOff x="2268" y="1884"/>
            <a:chExt cx="2628" cy="1639"/>
          </a:xfrm>
        </p:grpSpPr>
        <p:grpSp>
          <p:nvGrpSpPr>
            <p:cNvPr id="11" name="Group 16"/>
            <p:cNvGrpSpPr>
              <a:grpSpLocks/>
            </p:cNvGrpSpPr>
            <p:nvPr/>
          </p:nvGrpSpPr>
          <p:grpSpPr bwMode="auto">
            <a:xfrm>
              <a:off x="2474" y="1884"/>
              <a:ext cx="1138" cy="333"/>
              <a:chOff x="2236" y="2670"/>
              <a:chExt cx="1268" cy="240"/>
            </a:xfrm>
          </p:grpSpPr>
          <p:sp>
            <p:nvSpPr>
              <p:cNvPr id="25" name="Rectangle 17"/>
              <p:cNvSpPr>
                <a:spLocks noChangeArrowheads="1"/>
              </p:cNvSpPr>
              <p:nvPr/>
            </p:nvSpPr>
            <p:spPr bwMode="auto">
              <a:xfrm>
                <a:off x="2236" y="2713"/>
                <a:ext cx="1268" cy="152"/>
              </a:xfrm>
              <a:prstGeom prst="rect">
                <a:avLst/>
              </a:prstGeom>
              <a:solidFill>
                <a:srgbClr val="00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>
                    <a:cs typeface="Arial" panose="020B0604020202020204" pitchFamily="34" charset="0"/>
                  </a:rPr>
                  <a:t>Local Router</a:t>
                </a:r>
              </a:p>
            </p:txBody>
          </p:sp>
          <p:sp>
            <p:nvSpPr>
              <p:cNvPr id="26" name="Rectangle 18"/>
              <p:cNvSpPr>
                <a:spLocks noChangeArrowheads="1"/>
              </p:cNvSpPr>
              <p:nvPr/>
            </p:nvSpPr>
            <p:spPr bwMode="auto">
              <a:xfrm>
                <a:off x="2484" y="2670"/>
                <a:ext cx="144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US" sz="2800">
                  <a:cs typeface="Arial" panose="020B0604020202020204" pitchFamily="34" charset="0"/>
                </a:endParaRPr>
              </a:p>
            </p:txBody>
          </p:sp>
          <p:sp>
            <p:nvSpPr>
              <p:cNvPr id="27" name="Rectangle 19"/>
              <p:cNvSpPr>
                <a:spLocks noChangeArrowheads="1"/>
              </p:cNvSpPr>
              <p:nvPr/>
            </p:nvSpPr>
            <p:spPr bwMode="auto">
              <a:xfrm>
                <a:off x="3127" y="2670"/>
                <a:ext cx="142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fr-FR" altLang="en-US" sz="2800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Rectangle 20"/>
            <p:cNvSpPr>
              <a:spLocks noChangeArrowheads="1"/>
            </p:cNvSpPr>
            <p:nvPr/>
          </p:nvSpPr>
          <p:spPr bwMode="auto">
            <a:xfrm>
              <a:off x="2268" y="3079"/>
              <a:ext cx="198" cy="198"/>
            </a:xfrm>
            <a:prstGeom prst="rect">
              <a:avLst/>
            </a:prstGeom>
            <a:solidFill>
              <a:srgbClr val="00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 sz="2800">
                <a:cs typeface="Arial" panose="020B0604020202020204" pitchFamily="34" charset="0"/>
              </a:endParaRPr>
            </a:p>
          </p:txBody>
        </p:sp>
        <p:sp>
          <p:nvSpPr>
            <p:cNvPr id="13" name="Rectangle 21"/>
            <p:cNvSpPr>
              <a:spLocks noChangeArrowheads="1"/>
            </p:cNvSpPr>
            <p:nvPr/>
          </p:nvSpPr>
          <p:spPr bwMode="auto">
            <a:xfrm>
              <a:off x="2860" y="3079"/>
              <a:ext cx="198" cy="198"/>
            </a:xfrm>
            <a:prstGeom prst="rect">
              <a:avLst/>
            </a:prstGeom>
            <a:solidFill>
              <a:srgbClr val="00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 sz="2800">
                <a:cs typeface="Arial" panose="020B0604020202020204" pitchFamily="34" charset="0"/>
              </a:endParaRPr>
            </a:p>
          </p:txBody>
        </p:sp>
        <p:sp>
          <p:nvSpPr>
            <p:cNvPr id="14" name="Rectangle 22"/>
            <p:cNvSpPr>
              <a:spLocks noChangeArrowheads="1"/>
            </p:cNvSpPr>
            <p:nvPr/>
          </p:nvSpPr>
          <p:spPr bwMode="auto">
            <a:xfrm>
              <a:off x="3454" y="3079"/>
              <a:ext cx="196" cy="198"/>
            </a:xfrm>
            <a:prstGeom prst="rect">
              <a:avLst/>
            </a:prstGeom>
            <a:solidFill>
              <a:srgbClr val="00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 sz="2800">
                <a:cs typeface="Arial" panose="020B0604020202020204" pitchFamily="34" charset="0"/>
              </a:endParaRPr>
            </a:p>
          </p:txBody>
        </p:sp>
        <p:sp>
          <p:nvSpPr>
            <p:cNvPr id="15" name="Rectangle 23"/>
            <p:cNvSpPr>
              <a:spLocks noChangeArrowheads="1"/>
            </p:cNvSpPr>
            <p:nvPr/>
          </p:nvSpPr>
          <p:spPr bwMode="auto">
            <a:xfrm>
              <a:off x="4506" y="3079"/>
              <a:ext cx="198" cy="198"/>
            </a:xfrm>
            <a:prstGeom prst="rect">
              <a:avLst/>
            </a:prstGeom>
            <a:solidFill>
              <a:srgbClr val="00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 sz="2800">
                <a:cs typeface="Arial" panose="020B0604020202020204" pitchFamily="34" charset="0"/>
              </a:endParaRPr>
            </a:p>
          </p:txBody>
        </p:sp>
        <p:cxnSp>
          <p:nvCxnSpPr>
            <p:cNvPr id="16" name="AutoShape 24"/>
            <p:cNvCxnSpPr>
              <a:cxnSpLocks noChangeShapeType="1"/>
              <a:stCxn id="21" idx="2"/>
              <a:endCxn id="12" idx="0"/>
            </p:cNvCxnSpPr>
            <p:nvPr/>
          </p:nvCxnSpPr>
          <p:spPr bwMode="auto">
            <a:xfrm rot="5400000">
              <a:off x="2107" y="2420"/>
              <a:ext cx="919" cy="400"/>
            </a:xfrm>
            <a:prstGeom prst="bentConnector3">
              <a:avLst>
                <a:gd name="adj1" fmla="val 49944"/>
              </a:avLst>
            </a:prstGeom>
            <a:noFill/>
            <a:ln w="28575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25"/>
            <p:cNvCxnSpPr>
              <a:cxnSpLocks noChangeShapeType="1"/>
              <a:stCxn id="21" idx="2"/>
              <a:endCxn id="13" idx="0"/>
            </p:cNvCxnSpPr>
            <p:nvPr/>
          </p:nvCxnSpPr>
          <p:spPr bwMode="auto">
            <a:xfrm rot="16200000" flipH="1">
              <a:off x="2403" y="2524"/>
              <a:ext cx="919" cy="192"/>
            </a:xfrm>
            <a:prstGeom prst="bentConnector3">
              <a:avLst>
                <a:gd name="adj1" fmla="val 49944"/>
              </a:avLst>
            </a:prstGeom>
            <a:noFill/>
            <a:ln w="28575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26"/>
            <p:cNvCxnSpPr>
              <a:cxnSpLocks noChangeShapeType="1"/>
              <a:stCxn id="22" idx="2"/>
              <a:endCxn id="14" idx="0"/>
            </p:cNvCxnSpPr>
            <p:nvPr/>
          </p:nvCxnSpPr>
          <p:spPr bwMode="auto">
            <a:xfrm rot="16200000" flipH="1">
              <a:off x="2994" y="2522"/>
              <a:ext cx="919" cy="196"/>
            </a:xfrm>
            <a:prstGeom prst="bentConnector3">
              <a:avLst>
                <a:gd name="adj1" fmla="val 49944"/>
              </a:avLst>
            </a:prstGeom>
            <a:noFill/>
            <a:ln w="28575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AutoShape 27"/>
            <p:cNvCxnSpPr>
              <a:cxnSpLocks noChangeShapeType="1"/>
              <a:stCxn id="22" idx="2"/>
              <a:endCxn id="15" idx="0"/>
            </p:cNvCxnSpPr>
            <p:nvPr/>
          </p:nvCxnSpPr>
          <p:spPr bwMode="auto">
            <a:xfrm rot="16200000" flipH="1">
              <a:off x="3521" y="1995"/>
              <a:ext cx="919" cy="1249"/>
            </a:xfrm>
            <a:prstGeom prst="bentConnector3">
              <a:avLst>
                <a:gd name="adj1" fmla="val 49944"/>
              </a:avLst>
            </a:prstGeom>
            <a:noFill/>
            <a:ln w="28575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Text Box 28"/>
            <p:cNvSpPr txBox="1">
              <a:spLocks noChangeArrowheads="1"/>
            </p:cNvSpPr>
            <p:nvPr/>
          </p:nvSpPr>
          <p:spPr bwMode="auto">
            <a:xfrm>
              <a:off x="4272" y="3312"/>
              <a:ext cx="62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b="1">
                  <a:solidFill>
                    <a:srgbClr val="FFFFFF"/>
                  </a:solidFill>
                  <a:cs typeface="Arial" panose="020B0604020202020204" pitchFamily="34" charset="0"/>
                </a:rPr>
                <a:t>202.12.29.142</a:t>
              </a:r>
              <a:r>
                <a:rPr lang="en-US" altLang="en-US" sz="1600" b="1">
                  <a:solidFill>
                    <a:srgbClr val="FFFF00"/>
                  </a:solidFill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21" name="Rectangle 29"/>
            <p:cNvSpPr>
              <a:spLocks noChangeArrowheads="1"/>
            </p:cNvSpPr>
            <p:nvPr/>
          </p:nvSpPr>
          <p:spPr bwMode="auto">
            <a:xfrm>
              <a:off x="2472" y="1933"/>
              <a:ext cx="58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 sz="2800">
                <a:cs typeface="Arial" panose="020B0604020202020204" pitchFamily="34" charset="0"/>
              </a:endParaRPr>
            </a:p>
          </p:txBody>
        </p:sp>
        <p:sp>
          <p:nvSpPr>
            <p:cNvPr id="22" name="Rectangle 30"/>
            <p:cNvSpPr>
              <a:spLocks noChangeArrowheads="1"/>
            </p:cNvSpPr>
            <p:nvPr/>
          </p:nvSpPr>
          <p:spPr bwMode="auto">
            <a:xfrm>
              <a:off x="3061" y="1933"/>
              <a:ext cx="589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 sz="2800">
                <a:cs typeface="Arial" panose="020B0604020202020204" pitchFamily="34" charset="0"/>
              </a:endParaRPr>
            </a:p>
          </p:txBody>
        </p:sp>
        <p:sp>
          <p:nvSpPr>
            <p:cNvPr id="23" name="Rectangle 31"/>
            <p:cNvSpPr>
              <a:spLocks noChangeArrowheads="1"/>
            </p:cNvSpPr>
            <p:nvPr/>
          </p:nvSpPr>
          <p:spPr bwMode="auto">
            <a:xfrm>
              <a:off x="3976" y="3079"/>
              <a:ext cx="196" cy="198"/>
            </a:xfrm>
            <a:prstGeom prst="rect">
              <a:avLst/>
            </a:prstGeom>
            <a:solidFill>
              <a:srgbClr val="00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fr-FR" altLang="en-US" sz="2800">
                <a:cs typeface="Arial" panose="020B0604020202020204" pitchFamily="34" charset="0"/>
              </a:endParaRPr>
            </a:p>
          </p:txBody>
        </p:sp>
        <p:cxnSp>
          <p:nvCxnSpPr>
            <p:cNvPr id="24" name="AutoShape 32"/>
            <p:cNvCxnSpPr>
              <a:cxnSpLocks noChangeShapeType="1"/>
              <a:stCxn id="22" idx="2"/>
              <a:endCxn id="23" idx="0"/>
            </p:cNvCxnSpPr>
            <p:nvPr/>
          </p:nvCxnSpPr>
          <p:spPr bwMode="auto">
            <a:xfrm rot="16200000" flipH="1">
              <a:off x="3255" y="2261"/>
              <a:ext cx="919" cy="718"/>
            </a:xfrm>
            <a:prstGeom prst="bentConnector3">
              <a:avLst>
                <a:gd name="adj1" fmla="val 49944"/>
              </a:avLst>
            </a:prstGeom>
            <a:noFill/>
            <a:ln w="28575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8" name="AutoShape 33"/>
          <p:cNvCxnSpPr>
            <a:cxnSpLocks noChangeShapeType="1"/>
          </p:cNvCxnSpPr>
          <p:nvPr/>
        </p:nvCxnSpPr>
        <p:spPr bwMode="auto">
          <a:xfrm rot="10800000">
            <a:off x="4191000" y="3797032"/>
            <a:ext cx="2843213" cy="1463675"/>
          </a:xfrm>
          <a:prstGeom prst="curvedConnector2">
            <a:avLst/>
          </a:prstGeom>
          <a:noFill/>
          <a:ln w="38100">
            <a:solidFill>
              <a:srgbClr val="33CC33"/>
            </a:solidFill>
            <a:miter lim="800000"/>
            <a:headEnd type="triangle" w="lg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Rectangle 34"/>
          <p:cNvSpPr>
            <a:spLocks noChangeArrowheads="1"/>
          </p:cNvSpPr>
          <p:nvPr/>
        </p:nvSpPr>
        <p:spPr bwMode="auto">
          <a:xfrm>
            <a:off x="6867525" y="6292582"/>
            <a:ext cx="1895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FF0101"/>
                </a:solidFill>
                <a:cs typeface="Arial" panose="020B0604020202020204" pitchFamily="34" charset="0"/>
              </a:rPr>
              <a:t>202.12.29.0/24</a:t>
            </a:r>
          </a:p>
        </p:txBody>
      </p:sp>
    </p:spTree>
    <p:extLst>
      <p:ext uri="{BB962C8B-B14F-4D97-AF65-F5344CB8AC3E}">
        <p14:creationId xmlns:p14="http://schemas.microsoft.com/office/powerpoint/2010/main" val="343766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Addressing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1257300" y="2344859"/>
            <a:ext cx="2895600" cy="6858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alt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4152900" y="2344859"/>
            <a:ext cx="3886200" cy="685800"/>
          </a:xfrm>
          <a:prstGeom prst="rect">
            <a:avLst/>
          </a:prstGeom>
          <a:solidFill>
            <a:srgbClr val="00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alt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801018" y="3054910"/>
            <a:ext cx="1808163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Network ID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5099301" y="3030659"/>
            <a:ext cx="1246187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Host ID</a:t>
            </a:r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1371600" y="2233734"/>
            <a:ext cx="6705600" cy="0"/>
          </a:xfrm>
          <a:prstGeom prst="line">
            <a:avLst/>
          </a:prstGeom>
          <a:noFill/>
          <a:ln w="9525">
            <a:solidFill>
              <a:srgbClr val="00CC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488" tIns="44450" rIns="90488" bIns="4445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3810000" y="1779709"/>
            <a:ext cx="104775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32 bits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57300" y="3774978"/>
            <a:ext cx="4712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tabLst>
                <a:tab pos="3262313" algn="l"/>
                <a:tab pos="5661025" algn="l"/>
              </a:tabLst>
              <a:defRPr/>
            </a:pPr>
            <a:r>
              <a:rPr lang="en-US" sz="2400" b="1" dirty="0"/>
              <a:t>Example</a:t>
            </a:r>
            <a:r>
              <a:rPr lang="en-US" sz="2400" dirty="0"/>
              <a:t>: ellington.cs.virginia.edu</a:t>
            </a:r>
            <a:endParaRPr lang="en-US" sz="2400" baseline="30000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71600" y="4298434"/>
            <a:ext cx="3048000" cy="533400"/>
          </a:xfrm>
          <a:prstGeom prst="rect">
            <a:avLst/>
          </a:prstGeom>
          <a:solidFill>
            <a:schemeClr val="hlink"/>
          </a:solidFill>
          <a:ln>
            <a:noFill/>
          </a:ln>
          <a:effectLst>
            <a:prstShdw prst="shdw17" dist="17961" dir="2700000">
              <a:schemeClr val="hlink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400" b="1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128.143</a:t>
            </a:r>
            <a:endParaRPr lang="en-US" sz="2400">
              <a:solidFill>
                <a:srgbClr val="000000"/>
              </a:solidFill>
              <a:latin typeface="Times New Roman" charset="0"/>
              <a:ea typeface="ＭＳ Ｐゴシック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4419600" y="4298434"/>
            <a:ext cx="3048000" cy="5334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prstShdw prst="shdw17" dist="17961" dir="2700000">
              <a:srgbClr val="997A3D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137.144</a:t>
            </a: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71599" y="4980962"/>
            <a:ext cx="9844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tabLst>
                <a:tab pos="3262313" algn="l"/>
                <a:tab pos="5661025" algn="l"/>
              </a:tabLst>
              <a:defRPr/>
            </a:pPr>
            <a:r>
              <a:rPr lang="en-US" sz="24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Network address is: 128.143.0.0   (or 128.143)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3262313" algn="l"/>
                <a:tab pos="5661025" algn="l"/>
              </a:tabLst>
              <a:defRPr/>
            </a:pPr>
            <a:r>
              <a:rPr lang="en-US" sz="24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Host number is: 	137.144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4703" y="5942858"/>
            <a:ext cx="10295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 </a:t>
            </a:r>
            <a:r>
              <a:rPr lang="en-US" dirty="0"/>
              <a:t>Hierarchical addressing handle large number of addresses: Namely 4.3 billion ( a 32-bit address space </a:t>
            </a:r>
          </a:p>
          <a:p>
            <a:r>
              <a:rPr lang="en-US" dirty="0"/>
              <a:t>with two possible values for each position: either 0 or 1 gives 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765" y="6305929"/>
            <a:ext cx="2329544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9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When Internet addresses were standardized (early 1980s), the Internet address space was divided up into classes: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Classful</a:t>
            </a:r>
            <a:r>
              <a:rPr lang="en-US" dirty="0"/>
              <a:t> IP </a:t>
            </a:r>
            <a:r>
              <a:rPr lang="en-US" dirty="0" err="1"/>
              <a:t>Adresses</a:t>
            </a:r>
            <a:r>
              <a:rPr lang="en-US" dirty="0"/>
              <a:t> (Until 1993)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921" y="2693731"/>
            <a:ext cx="6766158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43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of the class of address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06" y="1346443"/>
            <a:ext cx="8568271" cy="4206240"/>
          </a:xfrm>
        </p:spPr>
      </p:pic>
      <p:sp>
        <p:nvSpPr>
          <p:cNvPr id="8" name="TextBox 7"/>
          <p:cNvSpPr txBox="1"/>
          <p:nvPr/>
        </p:nvSpPr>
        <p:spPr>
          <a:xfrm>
            <a:off x="838200" y="6206247"/>
            <a:ext cx="916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http://www.tcpipguide.com/free/t_IPClassfulAddressingNetworkandHostIdentificationan-3.htm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2973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F6FC3-7DD0-8D48-A73C-1EC08DB3B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Network layer: our 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83EDA-C355-9A48-9A7B-13CAE9D04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72572"/>
            <a:ext cx="5181600" cy="4698465"/>
          </a:xfrm>
        </p:spPr>
        <p:txBody>
          <a:bodyPr>
            <a:normAutofit/>
          </a:bodyPr>
          <a:lstStyle/>
          <a:p>
            <a:pPr marL="342900" indent="-212725">
              <a:buFont typeface="Wingdings" charset="2"/>
              <a:buChar char="§"/>
              <a:defRPr/>
            </a:pPr>
            <a:r>
              <a:rPr lang="en-US" sz="3200" dirty="0"/>
              <a:t>understand principles behind network layer services, focusing on data plane: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network layer service models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forwarding versus routing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how a router works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addressing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generalized forwarding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Internet architecture</a:t>
            </a:r>
          </a:p>
          <a:p>
            <a:pPr marL="130175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A4EEF-90EE-424B-9F5F-D32E647EF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72573"/>
            <a:ext cx="5584371" cy="4351338"/>
          </a:xfrm>
        </p:spPr>
        <p:txBody>
          <a:bodyPr>
            <a:normAutofit/>
          </a:bodyPr>
          <a:lstStyle/>
          <a:p>
            <a:pPr marL="407988" indent="-277813"/>
            <a:r>
              <a:rPr lang="en-US" sz="3200" dirty="0"/>
              <a:t>instantiation, implementation in the Internet</a:t>
            </a:r>
          </a:p>
          <a:p>
            <a:pPr lvl="1"/>
            <a:r>
              <a:rPr lang="en-US" sz="2800" dirty="0"/>
              <a:t>IP protocol</a:t>
            </a:r>
          </a:p>
          <a:p>
            <a:pPr lvl="1"/>
            <a:r>
              <a:rPr lang="en-US" sz="2800" dirty="0"/>
              <a:t>Network Address Translation (NAT)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0DE33-80BA-7C4C-A2DC-16FEA33E2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28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IP address ranges and number networks/hosts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65396" y="2577829"/>
            <a:ext cx="36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7873"/>
            <a:ext cx="10357399" cy="29260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6438882"/>
            <a:ext cx="485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https://www.telecomworld101.com/Classes.html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6141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FDD3BD-D170-4F75-A335-2262B253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Summary of Classfull addressing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3BBAE-4658-C5D8-A993-FEF49AB00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E96A2AEA-DAFD-B798-086E-F3DC2B7BA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6372"/>
            <a:ext cx="12192000" cy="477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F95883-AEE0-BA3C-7FE1-0A8AEC5271A9}"/>
              </a:ext>
            </a:extLst>
          </p:cNvPr>
          <p:cNvSpPr txBox="1"/>
          <p:nvPr/>
        </p:nvSpPr>
        <p:spPr>
          <a:xfrm>
            <a:off x="229184" y="6404223"/>
            <a:ext cx="8015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K" dirty="0">
                <a:hlinkClick r:id="rId3"/>
              </a:rPr>
              <a:t>https://www.geeksforgeeks.org/introduction-of-classful-ip-addressing/</a:t>
            </a:r>
            <a:r>
              <a:rPr lang="en-P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6614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and private IP address ranges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8594226"/>
              </p:ext>
            </p:extLst>
          </p:nvPr>
        </p:nvGraphicFramePr>
        <p:xfrm>
          <a:off x="838200" y="1463175"/>
          <a:ext cx="11049000" cy="3238167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057434">
                  <a:extLst>
                    <a:ext uri="{9D8B030D-6E8A-4147-A177-3AD203B41FA5}">
                      <a16:colId xmlns:a16="http://schemas.microsoft.com/office/drawing/2014/main" val="2167347113"/>
                    </a:ext>
                  </a:extLst>
                </a:gridCol>
                <a:gridCol w="4211748">
                  <a:extLst>
                    <a:ext uri="{9D8B030D-6E8A-4147-A177-3AD203B41FA5}">
                      <a16:colId xmlns:a16="http://schemas.microsoft.com/office/drawing/2014/main" val="2778413103"/>
                    </a:ext>
                  </a:extLst>
                </a:gridCol>
                <a:gridCol w="4779818">
                  <a:extLst>
                    <a:ext uri="{9D8B030D-6E8A-4147-A177-3AD203B41FA5}">
                      <a16:colId xmlns:a16="http://schemas.microsoft.com/office/drawing/2014/main" val="1774703732"/>
                    </a:ext>
                  </a:extLst>
                </a:gridCol>
              </a:tblGrid>
              <a:tr h="769287">
                <a:tc>
                  <a:txBody>
                    <a:bodyPr/>
                    <a:lstStyle/>
                    <a:p>
                      <a:r>
                        <a:rPr lang="en-US" sz="2400" dirty="0"/>
                        <a:t>Class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Private IP addresses Range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Public IP address range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391879"/>
                  </a:ext>
                </a:extLst>
              </a:tr>
              <a:tr h="769287">
                <a:tc>
                  <a:txBody>
                    <a:bodyPr/>
                    <a:lstStyle/>
                    <a:p>
                      <a:r>
                        <a:rPr lang="en-US" sz="2400" dirty="0"/>
                        <a:t>A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10.0.0.0—10.255.255.255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1.0.0.0—9.255.255.255</a:t>
                      </a:r>
                    </a:p>
                    <a:p>
                      <a:r>
                        <a:rPr lang="en-US" sz="2400" dirty="0"/>
                        <a:t>11.0.0.0– 126.255.255.255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671265"/>
                  </a:ext>
                </a:extLst>
              </a:tr>
              <a:tr h="769287">
                <a:tc>
                  <a:txBody>
                    <a:bodyPr/>
                    <a:lstStyle/>
                    <a:p>
                      <a:r>
                        <a:rPr lang="en-US" sz="2400" dirty="0"/>
                        <a:t>B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172.16.0.0 –</a:t>
                      </a:r>
                      <a:r>
                        <a:rPr lang="en-US" sz="2400" baseline="0" dirty="0"/>
                        <a:t> 172.31.255.255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128.0.0.0– 172.15.255.255</a:t>
                      </a:r>
                    </a:p>
                    <a:p>
                      <a:r>
                        <a:rPr lang="en-US" sz="2400" dirty="0"/>
                        <a:t>172.32.0.0—191.225.255.255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070795"/>
                  </a:ext>
                </a:extLst>
              </a:tr>
              <a:tr h="769287">
                <a:tc>
                  <a:txBody>
                    <a:bodyPr/>
                    <a:lstStyle/>
                    <a:p>
                      <a:r>
                        <a:rPr lang="en-US" sz="2400" dirty="0"/>
                        <a:t>C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192.168.0.0–</a:t>
                      </a:r>
                      <a:r>
                        <a:rPr lang="en-US" sz="2400" baseline="0" dirty="0"/>
                        <a:t> 192.168.255.255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192.0.0.0– 192.167.255.255</a:t>
                      </a:r>
                    </a:p>
                    <a:p>
                      <a:r>
                        <a:rPr lang="en-US" sz="2400" dirty="0"/>
                        <a:t>192.169.0.0</a:t>
                      </a:r>
                      <a:r>
                        <a:rPr lang="en-US" sz="2400" baseline="0" dirty="0"/>
                        <a:t> – 223.225.255.255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31067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38200" y="4902292"/>
            <a:ext cx="83814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to remember the private addresses ranges? </a:t>
            </a:r>
          </a:p>
          <a:p>
            <a:r>
              <a:rPr lang="en-US" sz="2800" dirty="0"/>
              <a:t>Class A: </a:t>
            </a:r>
            <a:r>
              <a:rPr lang="en-US" sz="2800" dirty="0">
                <a:solidFill>
                  <a:srgbClr val="FF0000"/>
                </a:solidFill>
              </a:rPr>
              <a:t>10</a:t>
            </a:r>
            <a:r>
              <a:rPr lang="en-US" sz="2800" dirty="0"/>
              <a:t>.x.x.x</a:t>
            </a:r>
          </a:p>
          <a:p>
            <a:r>
              <a:rPr lang="en-US" sz="2800" dirty="0"/>
              <a:t>Class B: </a:t>
            </a:r>
            <a:r>
              <a:rPr lang="en-US" sz="2800" dirty="0">
                <a:solidFill>
                  <a:srgbClr val="FF0000"/>
                </a:solidFill>
              </a:rPr>
              <a:t>172.16</a:t>
            </a:r>
            <a:r>
              <a:rPr lang="en-US" sz="2800" dirty="0"/>
              <a:t>.x.x—</a:t>
            </a:r>
            <a:r>
              <a:rPr lang="en-US" sz="2800" dirty="0">
                <a:solidFill>
                  <a:srgbClr val="FF0000"/>
                </a:solidFill>
              </a:rPr>
              <a:t>172.31</a:t>
            </a:r>
            <a:r>
              <a:rPr lang="en-US" sz="2800" dirty="0"/>
              <a:t>.x.x</a:t>
            </a:r>
          </a:p>
          <a:p>
            <a:r>
              <a:rPr lang="en-US" sz="2800" dirty="0"/>
              <a:t>Class C: </a:t>
            </a:r>
            <a:r>
              <a:rPr lang="en-US" sz="2800" dirty="0">
                <a:solidFill>
                  <a:srgbClr val="FF0000"/>
                </a:solidFill>
              </a:rPr>
              <a:t>192.168</a:t>
            </a:r>
            <a:r>
              <a:rPr lang="en-US" sz="2800" dirty="0"/>
              <a:t>.x.x</a:t>
            </a:r>
          </a:p>
        </p:txBody>
      </p:sp>
    </p:spTree>
    <p:extLst>
      <p:ext uri="{BB962C8B-B14F-4D97-AF65-F5344CB8AC3E}">
        <p14:creationId xmlns:p14="http://schemas.microsoft.com/office/powerpoint/2010/main" val="293704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Loopback (localhost): Used to test the IP stack on the local computer. Can be any address from 127.0.0.1 through 127.255.255.254</a:t>
            </a:r>
          </a:p>
          <a:p>
            <a:r>
              <a:rPr lang="en-US" dirty="0"/>
              <a:t>Layer 2 broadcasts (Hardware broadcast: 48 bits): These are sent to all nodes on a LAN</a:t>
            </a:r>
          </a:p>
          <a:p>
            <a:r>
              <a:rPr lang="en-US" dirty="0"/>
              <a:t>Broadcasts (layer 3): These are sent to all nodes on the network</a:t>
            </a:r>
          </a:p>
          <a:p>
            <a:r>
              <a:rPr lang="en-US" dirty="0"/>
              <a:t>Unicast: This is an address for a single interface, and these are used to send packets to a single destination host</a:t>
            </a:r>
          </a:p>
          <a:p>
            <a:r>
              <a:rPr lang="en-US" dirty="0"/>
              <a:t>Multicast: These are packets sent from a single source and transmitted to many devices on different networks. Referred to as “one-to-many”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08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4330" y="1355970"/>
            <a:ext cx="5951220" cy="435133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tabLst>
                <a:tab pos="2003425" algn="l"/>
                <a:tab pos="2967038" algn="l"/>
                <a:tab pos="3602038" algn="l"/>
                <a:tab pos="6229350" algn="l"/>
              </a:tabLst>
            </a:pPr>
            <a:r>
              <a:rPr lang="en-US" altLang="en-US" sz="2400" b="1" dirty="0">
                <a:solidFill>
                  <a:schemeClr val="accent2"/>
                </a:solidFill>
              </a:rPr>
              <a:t>Reserved or (by convention) special addresses: </a:t>
            </a:r>
          </a:p>
          <a:p>
            <a:pPr lvl="1">
              <a:lnSpc>
                <a:spcPct val="80000"/>
              </a:lnSpc>
              <a:buFontTx/>
              <a:buNone/>
              <a:tabLst>
                <a:tab pos="2003425" algn="l"/>
                <a:tab pos="2967038" algn="l"/>
                <a:tab pos="3602038" algn="l"/>
                <a:tab pos="6229350" algn="l"/>
              </a:tabLst>
            </a:pPr>
            <a:r>
              <a:rPr lang="en-US" altLang="en-US" b="1" dirty="0"/>
              <a:t>Loopback interfaces </a:t>
            </a:r>
          </a:p>
          <a:p>
            <a:pPr lvl="1">
              <a:lnSpc>
                <a:spcPct val="80000"/>
              </a:lnSpc>
              <a:tabLst>
                <a:tab pos="2003425" algn="l"/>
                <a:tab pos="2967038" algn="l"/>
                <a:tab pos="3602038" algn="l"/>
                <a:tab pos="6229350" algn="l"/>
              </a:tabLst>
            </a:pPr>
            <a:r>
              <a:rPr lang="en-US" altLang="en-US" dirty="0"/>
              <a:t>all addresses 127.0.0.1-127.255.255.255 are reserved for loopback interfaces</a:t>
            </a:r>
          </a:p>
          <a:p>
            <a:pPr lvl="1">
              <a:lnSpc>
                <a:spcPct val="80000"/>
              </a:lnSpc>
              <a:tabLst>
                <a:tab pos="2003425" algn="l"/>
                <a:tab pos="2967038" algn="l"/>
                <a:tab pos="3602038" algn="l"/>
                <a:tab pos="6229350" algn="l"/>
              </a:tabLst>
            </a:pPr>
            <a:r>
              <a:rPr lang="en-US" altLang="en-US" dirty="0"/>
              <a:t>Most systems use 127.0.0.1 as loopback address</a:t>
            </a:r>
          </a:p>
          <a:p>
            <a:pPr lvl="1">
              <a:lnSpc>
                <a:spcPct val="80000"/>
              </a:lnSpc>
              <a:tabLst>
                <a:tab pos="2003425" algn="l"/>
                <a:tab pos="2967038" algn="l"/>
                <a:tab pos="3602038" algn="l"/>
                <a:tab pos="6229350" algn="l"/>
              </a:tabLst>
            </a:pPr>
            <a:r>
              <a:rPr lang="en-US" altLang="en-US" dirty="0"/>
              <a:t>loopback interface is associated with name </a:t>
            </a:r>
            <a:r>
              <a:rPr lang="ja-JP" altLang="en-US" dirty="0"/>
              <a:t>“</a:t>
            </a:r>
            <a:r>
              <a:rPr lang="en-US" altLang="ja-JP" dirty="0"/>
              <a:t>localhost</a:t>
            </a:r>
            <a:r>
              <a:rPr lang="ja-JP" altLang="en-US" dirty="0"/>
              <a:t>”</a:t>
            </a:r>
            <a:endParaRPr lang="en-US" altLang="ja-JP" dirty="0"/>
          </a:p>
          <a:p>
            <a:pPr lvl="1">
              <a:lnSpc>
                <a:spcPct val="80000"/>
              </a:lnSpc>
              <a:buFontTx/>
              <a:buNone/>
              <a:tabLst>
                <a:tab pos="2003425" algn="l"/>
                <a:tab pos="2967038" algn="l"/>
                <a:tab pos="3602038" algn="l"/>
                <a:tab pos="6229350" algn="l"/>
              </a:tabLst>
            </a:pPr>
            <a:r>
              <a:rPr lang="en-US" altLang="en-US" b="1" dirty="0"/>
              <a:t>Broadcast address</a:t>
            </a:r>
          </a:p>
          <a:p>
            <a:pPr lvl="1">
              <a:lnSpc>
                <a:spcPct val="80000"/>
              </a:lnSpc>
              <a:tabLst>
                <a:tab pos="2003425" algn="l"/>
                <a:tab pos="2967038" algn="l"/>
                <a:tab pos="3602038" algn="l"/>
                <a:tab pos="6229350" algn="l"/>
              </a:tabLst>
            </a:pPr>
            <a:r>
              <a:rPr lang="en-US" altLang="en-US" dirty="0"/>
              <a:t>Host number is all ones, e.g., 128.143.</a:t>
            </a:r>
            <a:r>
              <a:rPr lang="en-US" altLang="en-US" b="1" dirty="0"/>
              <a:t>255.255</a:t>
            </a:r>
            <a:r>
              <a:rPr lang="en-US" altLang="en-US" dirty="0"/>
              <a:t> </a:t>
            </a:r>
          </a:p>
          <a:p>
            <a:pPr lvl="1">
              <a:lnSpc>
                <a:spcPct val="80000"/>
              </a:lnSpc>
              <a:tabLst>
                <a:tab pos="2003425" algn="l"/>
                <a:tab pos="2967038" algn="l"/>
                <a:tab pos="3602038" algn="l"/>
                <a:tab pos="6229350" algn="l"/>
              </a:tabLst>
            </a:pPr>
            <a:r>
              <a:rPr lang="en-US" altLang="en-US" dirty="0"/>
              <a:t>Broadcast goes to all hosts on the network </a:t>
            </a:r>
          </a:p>
          <a:p>
            <a:pPr lvl="1">
              <a:lnSpc>
                <a:spcPct val="80000"/>
              </a:lnSpc>
              <a:tabLst>
                <a:tab pos="2003425" algn="l"/>
                <a:tab pos="2967038" algn="l"/>
                <a:tab pos="3602038" algn="l"/>
                <a:tab pos="6229350" algn="l"/>
              </a:tabLst>
            </a:pPr>
            <a:r>
              <a:rPr lang="en-US" altLang="en-US" dirty="0"/>
              <a:t>Often ignored due to security concerns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Special IP Addresses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02730" y="1724027"/>
            <a:ext cx="5444490" cy="3353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80000"/>
              </a:lnSpc>
              <a:buFontTx/>
              <a:buNone/>
              <a:tabLst>
                <a:tab pos="2003425" algn="l"/>
                <a:tab pos="2967038" algn="l"/>
                <a:tab pos="3602038" algn="l"/>
                <a:tab pos="6229350" algn="l"/>
              </a:tabLst>
            </a:pPr>
            <a:r>
              <a:rPr lang="en-US" altLang="en-US" sz="2400" b="1" dirty="0"/>
              <a:t>IP address of a network </a:t>
            </a:r>
          </a:p>
          <a:p>
            <a:pPr lvl="3">
              <a:lnSpc>
                <a:spcPct val="80000"/>
              </a:lnSpc>
              <a:tabLst>
                <a:tab pos="2003425" algn="l"/>
                <a:tab pos="2967038" algn="l"/>
                <a:tab pos="3602038" algn="l"/>
                <a:tab pos="6229350" algn="l"/>
              </a:tabLst>
            </a:pPr>
            <a:r>
              <a:rPr lang="en-US" altLang="en-US" sz="2400" dirty="0"/>
              <a:t>Host number is set to all zeros, e.g., 128.143.</a:t>
            </a:r>
            <a:r>
              <a:rPr lang="en-US" altLang="en-US" sz="2400" b="1" dirty="0"/>
              <a:t>0.0</a:t>
            </a:r>
            <a:r>
              <a:rPr lang="en-US" altLang="en-US" sz="2400" dirty="0"/>
              <a:t> </a:t>
            </a:r>
            <a:endParaRPr lang="en-US" altLang="en-US" sz="2400" b="1" dirty="0">
              <a:solidFill>
                <a:schemeClr val="accent2"/>
              </a:solidFill>
            </a:endParaRPr>
          </a:p>
          <a:p>
            <a:pPr>
              <a:lnSpc>
                <a:spcPct val="80000"/>
              </a:lnSpc>
              <a:tabLst>
                <a:tab pos="2003425" algn="l"/>
                <a:tab pos="2967038" algn="l"/>
                <a:tab pos="3602038" algn="l"/>
                <a:tab pos="6229350" algn="l"/>
              </a:tabLst>
            </a:pPr>
            <a:r>
              <a:rPr lang="en-US" altLang="en-US" sz="2400" b="1" dirty="0">
                <a:solidFill>
                  <a:schemeClr val="accent2"/>
                </a:solidFill>
              </a:rPr>
              <a:t>Test / Experimental addresses </a:t>
            </a:r>
            <a:br>
              <a:rPr lang="en-US" altLang="en-US" sz="2400" b="1" dirty="0">
                <a:solidFill>
                  <a:schemeClr val="accent2"/>
                </a:solidFill>
              </a:rPr>
            </a:br>
            <a:r>
              <a:rPr lang="en-US" altLang="en-US" sz="2400" dirty="0"/>
              <a:t>Certain address ranges are reserved for </a:t>
            </a:r>
            <a:r>
              <a:rPr lang="ja-JP" altLang="en-US" sz="2400" dirty="0"/>
              <a:t>“</a:t>
            </a:r>
            <a:r>
              <a:rPr lang="en-US" altLang="ja-JP" sz="2400" dirty="0"/>
              <a:t>experimental use</a:t>
            </a:r>
            <a:r>
              <a:rPr lang="ja-JP" altLang="en-US" sz="2400" dirty="0"/>
              <a:t>”</a:t>
            </a:r>
            <a:r>
              <a:rPr lang="en-US" altLang="ja-JP" sz="2400" dirty="0"/>
              <a:t>. Packets should get dropped if they contain this destination address (see RFC 1918):</a:t>
            </a:r>
          </a:p>
          <a:p>
            <a:pPr>
              <a:lnSpc>
                <a:spcPct val="80000"/>
              </a:lnSpc>
              <a:tabLst>
                <a:tab pos="2003425" algn="l"/>
                <a:tab pos="2967038" algn="l"/>
                <a:tab pos="3602038" algn="l"/>
                <a:tab pos="6229350" algn="l"/>
              </a:tabLst>
            </a:pPr>
            <a:r>
              <a:rPr lang="en-US" altLang="en-US" sz="2400" b="1" dirty="0">
                <a:solidFill>
                  <a:schemeClr val="accent2"/>
                </a:solidFill>
              </a:rPr>
              <a:t>Convention (but not a reserved address) </a:t>
            </a:r>
          </a:p>
          <a:p>
            <a:pPr lvl="1">
              <a:lnSpc>
                <a:spcPct val="80000"/>
              </a:lnSpc>
              <a:buFontTx/>
              <a:buNone/>
              <a:tabLst>
                <a:tab pos="2003425" algn="l"/>
                <a:tab pos="2967038" algn="l"/>
                <a:tab pos="3602038" algn="l"/>
                <a:tab pos="6229350" algn="l"/>
              </a:tabLst>
            </a:pPr>
            <a:r>
              <a:rPr lang="en-US" altLang="en-US" sz="2400" dirty="0"/>
              <a:t>Default gateway has host number set to </a:t>
            </a:r>
            <a:r>
              <a:rPr lang="ja-JP" altLang="en-US" sz="2400" dirty="0"/>
              <a:t>‘</a:t>
            </a:r>
            <a:r>
              <a:rPr lang="en-US" altLang="ja-JP" sz="2400" dirty="0"/>
              <a:t>1</a:t>
            </a:r>
            <a:r>
              <a:rPr lang="ja-JP" altLang="en-US" sz="2400" dirty="0"/>
              <a:t>’</a:t>
            </a:r>
            <a:r>
              <a:rPr lang="en-US" altLang="ja-JP" sz="2400" dirty="0"/>
              <a:t>, e.g., 192.0.1.</a:t>
            </a:r>
            <a:r>
              <a:rPr lang="en-US" altLang="ja-JP" sz="2400" b="1" dirty="0"/>
              <a:t>1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0097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48"/>
          <a:stretch/>
        </p:blipFill>
        <p:spPr bwMode="auto">
          <a:xfrm>
            <a:off x="1058728" y="387485"/>
            <a:ext cx="7022282" cy="446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1212716" y="2971800"/>
            <a:ext cx="8763000" cy="3276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The gateway address (or 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</a:rPr>
              <a:t>default gateway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</a:rPr>
              <a:t>) is a router interface connected to the local network that sends packets out of the local network. The gateway has a physical and a logical address.</a:t>
            </a:r>
          </a:p>
          <a:p>
            <a:pPr>
              <a:defRPr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defRPr/>
            </a:pPr>
            <a:r>
              <a:rPr lang="en-US" sz="2400" dirty="0">
                <a:latin typeface="Calibri" panose="020F0502020204030204" pitchFamily="34" charset="0"/>
              </a:rPr>
              <a:t>The </a:t>
            </a:r>
            <a:r>
              <a:rPr lang="en-US" sz="2400" b="1" dirty="0">
                <a:latin typeface="Calibri" panose="020F0502020204030204" pitchFamily="34" charset="0"/>
              </a:rPr>
              <a:t>subnet mask</a:t>
            </a:r>
            <a:r>
              <a:rPr lang="en-US" sz="2400" dirty="0">
                <a:latin typeface="Calibri" panose="020F0502020204030204" pitchFamily="34" charset="0"/>
              </a:rPr>
              <a:t> tells you which portion is the </a:t>
            </a:r>
            <a:r>
              <a:rPr lang="en-US" sz="2400" b="1" dirty="0">
                <a:latin typeface="Calibri" panose="020F0502020204030204" pitchFamily="34" charset="0"/>
              </a:rPr>
              <a:t>network</a:t>
            </a:r>
            <a:r>
              <a:rPr lang="en-US" sz="2400" dirty="0">
                <a:latin typeface="Calibri" panose="020F0502020204030204" pitchFamily="34" charset="0"/>
              </a:rPr>
              <a:t> which requires an understanding of the binary representation of the decimal values.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662477" y="1314071"/>
          <a:ext cx="231324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620">
                  <a:extLst>
                    <a:ext uri="{9D8B030D-6E8A-4147-A177-3AD203B41FA5}">
                      <a16:colId xmlns:a16="http://schemas.microsoft.com/office/drawing/2014/main" val="1636666085"/>
                    </a:ext>
                  </a:extLst>
                </a:gridCol>
                <a:gridCol w="1156620">
                  <a:extLst>
                    <a:ext uri="{9D8B030D-6E8A-4147-A177-3AD203B41FA5}">
                      <a16:colId xmlns:a16="http://schemas.microsoft.com/office/drawing/2014/main" val="463747217"/>
                    </a:ext>
                  </a:extLst>
                </a:gridCol>
              </a:tblGrid>
              <a:tr h="299354">
                <a:tc>
                  <a:txBody>
                    <a:bodyPr/>
                    <a:lstStyle/>
                    <a:p>
                      <a:r>
                        <a:rPr lang="en-US" dirty="0"/>
                        <a:t>Class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118201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/>
                        <a:t>Class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1-127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835820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/>
                        <a:t>Class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128-191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120057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  <a:r>
                        <a:rPr lang="en-US" baseline="0" dirty="0"/>
                        <a:t> C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192-223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404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98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58"/>
          <a:stretch/>
        </p:blipFill>
        <p:spPr bwMode="auto">
          <a:xfrm>
            <a:off x="1057074" y="1867279"/>
            <a:ext cx="7012506" cy="446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 bwMode="auto">
          <a:xfrm>
            <a:off x="2581074" y="3252295"/>
            <a:ext cx="4572000" cy="304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GB" sz="1800" dirty="0">
                <a:solidFill>
                  <a:schemeClr val="tx1"/>
                </a:solidFill>
                <a:latin typeface="Times New Roman" charset="0"/>
              </a:rPr>
              <a:t>11111111-11111111-11111111-00000000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662" y="4361241"/>
            <a:ext cx="568642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7153074" y="3202366"/>
            <a:ext cx="762000" cy="48895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GB" b="1" dirty="0">
                <a:solidFill>
                  <a:schemeClr val="tx1"/>
                </a:solidFill>
                <a:latin typeface="+mj-lt"/>
              </a:rPr>
              <a:t>/24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069580" y="1651220"/>
          <a:ext cx="231324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620">
                  <a:extLst>
                    <a:ext uri="{9D8B030D-6E8A-4147-A177-3AD203B41FA5}">
                      <a16:colId xmlns:a16="http://schemas.microsoft.com/office/drawing/2014/main" val="1636666085"/>
                    </a:ext>
                  </a:extLst>
                </a:gridCol>
                <a:gridCol w="1156620">
                  <a:extLst>
                    <a:ext uri="{9D8B030D-6E8A-4147-A177-3AD203B41FA5}">
                      <a16:colId xmlns:a16="http://schemas.microsoft.com/office/drawing/2014/main" val="463747217"/>
                    </a:ext>
                  </a:extLst>
                </a:gridCol>
              </a:tblGrid>
              <a:tr h="299354">
                <a:tc>
                  <a:txBody>
                    <a:bodyPr/>
                    <a:lstStyle/>
                    <a:p>
                      <a:r>
                        <a:rPr lang="en-US" dirty="0"/>
                        <a:t>Class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118201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/>
                        <a:t>Class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1-127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835820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/>
                        <a:t>Class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128-191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120057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  <a:r>
                        <a:rPr lang="en-US" baseline="0" dirty="0"/>
                        <a:t> C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192-223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404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9421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Network address and Broadcast address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716" y="1857209"/>
            <a:ext cx="8699500" cy="407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194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76"/>
          <a:stretch/>
        </p:blipFill>
        <p:spPr bwMode="auto">
          <a:xfrm>
            <a:off x="1485708" y="790169"/>
            <a:ext cx="6812472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662477" y="1314071"/>
          <a:ext cx="231324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620">
                  <a:extLst>
                    <a:ext uri="{9D8B030D-6E8A-4147-A177-3AD203B41FA5}">
                      <a16:colId xmlns:a16="http://schemas.microsoft.com/office/drawing/2014/main" val="1636666085"/>
                    </a:ext>
                  </a:extLst>
                </a:gridCol>
                <a:gridCol w="1156620">
                  <a:extLst>
                    <a:ext uri="{9D8B030D-6E8A-4147-A177-3AD203B41FA5}">
                      <a16:colId xmlns:a16="http://schemas.microsoft.com/office/drawing/2014/main" val="463747217"/>
                    </a:ext>
                  </a:extLst>
                </a:gridCol>
              </a:tblGrid>
              <a:tr h="299354">
                <a:tc>
                  <a:txBody>
                    <a:bodyPr/>
                    <a:lstStyle/>
                    <a:p>
                      <a:r>
                        <a:rPr lang="en-US" dirty="0"/>
                        <a:t>Class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118201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/>
                        <a:t>Class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1-127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835820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/>
                        <a:t>Class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128-191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120057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  <a:r>
                        <a:rPr lang="en-US" baseline="0" dirty="0"/>
                        <a:t> C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192-223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404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4093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72"/>
          <a:stretch/>
        </p:blipFill>
        <p:spPr bwMode="auto">
          <a:xfrm>
            <a:off x="1144623" y="906292"/>
            <a:ext cx="7027827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223" y="3725692"/>
            <a:ext cx="58705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/>
          <p:cNvSpPr/>
          <p:nvPr/>
        </p:nvSpPr>
        <p:spPr bwMode="auto">
          <a:xfrm>
            <a:off x="6783423" y="1896892"/>
            <a:ext cx="762000" cy="49053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GB" b="1" dirty="0">
                <a:solidFill>
                  <a:schemeClr val="tx1"/>
                </a:solidFill>
                <a:latin typeface="+mj-lt"/>
              </a:rPr>
              <a:t>/16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172450" y="1314071"/>
          <a:ext cx="231324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620">
                  <a:extLst>
                    <a:ext uri="{9D8B030D-6E8A-4147-A177-3AD203B41FA5}">
                      <a16:colId xmlns:a16="http://schemas.microsoft.com/office/drawing/2014/main" val="1636666085"/>
                    </a:ext>
                  </a:extLst>
                </a:gridCol>
                <a:gridCol w="1156620">
                  <a:extLst>
                    <a:ext uri="{9D8B030D-6E8A-4147-A177-3AD203B41FA5}">
                      <a16:colId xmlns:a16="http://schemas.microsoft.com/office/drawing/2014/main" val="463747217"/>
                    </a:ext>
                  </a:extLst>
                </a:gridCol>
              </a:tblGrid>
              <a:tr h="299354">
                <a:tc>
                  <a:txBody>
                    <a:bodyPr/>
                    <a:lstStyle/>
                    <a:p>
                      <a:r>
                        <a:rPr lang="en-US" dirty="0"/>
                        <a:t>Class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118201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/>
                        <a:t>Class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1-127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835820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/>
                        <a:t>Class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128-191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120057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  <a:r>
                        <a:rPr lang="en-US" baseline="0" dirty="0"/>
                        <a:t> C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192-223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404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4185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Network layer: “data plane” roadmap</a:t>
            </a:r>
            <a:endParaRPr lang="en-US" sz="44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70089" y="1428299"/>
            <a:ext cx="6618109" cy="5001077"/>
          </a:xfrm>
        </p:spPr>
        <p:txBody>
          <a:bodyPr>
            <a:noAutofit/>
          </a:bodyPr>
          <a:lstStyle/>
          <a:p>
            <a:pPr marL="407988" indent="-277813">
              <a:spcBef>
                <a:spcPts val="600"/>
              </a:spcBef>
            </a:pPr>
            <a:r>
              <a:rPr lang="en-US" altLang="en-US" sz="3200" dirty="0">
                <a:solidFill>
                  <a:srgbClr val="CC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Network layer: overview</a:t>
            </a:r>
          </a:p>
          <a:p>
            <a:pPr lvl="1">
              <a:spcBef>
                <a:spcPts val="0"/>
              </a:spcBef>
            </a:pPr>
            <a:r>
              <a:rPr lang="en-US" altLang="en-US" sz="2800" dirty="0">
                <a:solidFill>
                  <a:srgbClr val="CC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data plane</a:t>
            </a:r>
          </a:p>
          <a:p>
            <a:pPr lvl="1">
              <a:spcBef>
                <a:spcPts val="0"/>
              </a:spcBef>
            </a:pPr>
            <a:r>
              <a:rPr lang="en-US" altLang="en-US" sz="2800" dirty="0">
                <a:solidFill>
                  <a:srgbClr val="CC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control plane</a:t>
            </a:r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288" y="1379196"/>
            <a:ext cx="3102316" cy="2326737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6186488" y="4277300"/>
            <a:ext cx="6005512" cy="1937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4D04E88-D653-0249-9F2C-45CB993BC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65391"/>
            <a:ext cx="2743200" cy="365125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563462" y="2806957"/>
            <a:ext cx="6618109" cy="3461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7988" indent="-277813">
              <a:spcBef>
                <a:spcPts val="600"/>
              </a:spcBef>
            </a:pPr>
            <a:r>
              <a:rPr lang="en-US" altLang="en-US" sz="3200" dirty="0">
                <a:ea typeface="ＭＳ Ｐゴシック" panose="020B0600070205080204" pitchFamily="34" charset="-128"/>
                <a:cs typeface="Arial" panose="020B0604020202020204" pitchFamily="34" charset="0"/>
              </a:rPr>
              <a:t>What</a:t>
            </a:r>
            <a:r>
              <a:rPr lang="en-US" altLang="ja-JP" sz="3200" dirty="0">
                <a:ea typeface="ＭＳ Ｐゴシック" panose="020B0600070205080204" pitchFamily="34" charset="-128"/>
                <a:cs typeface="Arial" panose="020B0604020202020204" pitchFamily="34" charset="0"/>
              </a:rPr>
              <a:t>’s inside a router</a:t>
            </a:r>
          </a:p>
          <a:p>
            <a:pPr lvl="1">
              <a:spcBef>
                <a:spcPts val="0"/>
              </a:spcBef>
            </a:pPr>
            <a:r>
              <a:rPr lang="en-US" altLang="ja-JP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input ports, switching, output ports</a:t>
            </a:r>
          </a:p>
          <a:p>
            <a:pPr lvl="1">
              <a:spcBef>
                <a:spcPts val="0"/>
              </a:spcBef>
            </a:pPr>
            <a:r>
              <a:rPr lang="en-US" altLang="ja-JP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buffer management, scheduling</a:t>
            </a:r>
          </a:p>
          <a:p>
            <a:pPr marL="407988" indent="-277813">
              <a:spcBef>
                <a:spcPts val="600"/>
              </a:spcBef>
            </a:pPr>
            <a:r>
              <a:rPr lang="en-US" altLang="en-US" sz="3200" dirty="0">
                <a:ea typeface="ＭＳ Ｐゴシック" panose="020B0600070205080204" pitchFamily="34" charset="-128"/>
                <a:cs typeface="Arial" panose="020B0604020202020204" pitchFamily="34" charset="0"/>
              </a:rPr>
              <a:t>IP: the Internet Protocol</a:t>
            </a:r>
          </a:p>
          <a:p>
            <a:pPr lvl="1">
              <a:spcBef>
                <a:spcPts val="0"/>
              </a:spcBef>
            </a:pP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datagram format</a:t>
            </a:r>
          </a:p>
          <a:p>
            <a:pPr lvl="1">
              <a:spcBef>
                <a:spcPts val="0"/>
              </a:spcBef>
            </a:pP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addressing</a:t>
            </a:r>
          </a:p>
          <a:p>
            <a:pPr lvl="1">
              <a:spcBef>
                <a:spcPts val="0"/>
              </a:spcBef>
            </a:pP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network address translation</a:t>
            </a:r>
          </a:p>
          <a:p>
            <a:pPr lvl="1">
              <a:spcBef>
                <a:spcPts val="0"/>
              </a:spcBef>
            </a:pP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IPv6</a:t>
            </a:r>
          </a:p>
        </p:txBody>
      </p:sp>
    </p:spTree>
    <p:extLst>
      <p:ext uri="{BB962C8B-B14F-4D97-AF65-F5344CB8AC3E}">
        <p14:creationId xmlns:p14="http://schemas.microsoft.com/office/powerpoint/2010/main" val="385107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79"/>
          <a:stretch/>
        </p:blipFill>
        <p:spPr bwMode="auto">
          <a:xfrm>
            <a:off x="1543627" y="1143000"/>
            <a:ext cx="6674544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7114163" y="2057400"/>
            <a:ext cx="762000" cy="49053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GB" b="1" dirty="0">
                <a:solidFill>
                  <a:schemeClr val="tx1"/>
                </a:solidFill>
                <a:latin typeface="+mj-lt"/>
              </a:rPr>
              <a:t>/8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428287" y="1571149"/>
          <a:ext cx="231324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620">
                  <a:extLst>
                    <a:ext uri="{9D8B030D-6E8A-4147-A177-3AD203B41FA5}">
                      <a16:colId xmlns:a16="http://schemas.microsoft.com/office/drawing/2014/main" val="1636666085"/>
                    </a:ext>
                  </a:extLst>
                </a:gridCol>
                <a:gridCol w="1156620">
                  <a:extLst>
                    <a:ext uri="{9D8B030D-6E8A-4147-A177-3AD203B41FA5}">
                      <a16:colId xmlns:a16="http://schemas.microsoft.com/office/drawing/2014/main" val="463747217"/>
                    </a:ext>
                  </a:extLst>
                </a:gridCol>
              </a:tblGrid>
              <a:tr h="299354">
                <a:tc>
                  <a:txBody>
                    <a:bodyPr/>
                    <a:lstStyle/>
                    <a:p>
                      <a:r>
                        <a:rPr lang="en-US" dirty="0"/>
                        <a:t>Class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118201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/>
                        <a:t>Class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1-127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835820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/>
                        <a:t>Class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128-191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120057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  <a:r>
                        <a:rPr lang="en-US" baseline="0" dirty="0"/>
                        <a:t> C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192-223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404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954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23"/>
          <a:stretch/>
        </p:blipFill>
        <p:spPr bwMode="auto">
          <a:xfrm>
            <a:off x="838200" y="231916"/>
            <a:ext cx="8294370" cy="2938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4242881" y="1961743"/>
            <a:ext cx="6695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800" b="1" dirty="0">
                <a:solidFill>
                  <a:srgbClr val="FF0000"/>
                </a:solidFill>
                <a:cs typeface="Arial" panose="020B0604020202020204" pitchFamily="34" charset="0"/>
              </a:rPr>
              <a:t>X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84"/>
          <a:stretch/>
        </p:blipFill>
        <p:spPr bwMode="auto">
          <a:xfrm>
            <a:off x="1268608" y="3308202"/>
            <a:ext cx="7898252" cy="338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934200" y="4495423"/>
            <a:ext cx="423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800" b="1" dirty="0">
                <a:solidFill>
                  <a:srgbClr val="FF0000"/>
                </a:solidFill>
                <a:cs typeface="Arial" panose="020B0604020202020204" pitchFamily="34" charset="0"/>
              </a:rPr>
              <a:t>X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8929381" y="1055877"/>
          <a:ext cx="231324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620">
                  <a:extLst>
                    <a:ext uri="{9D8B030D-6E8A-4147-A177-3AD203B41FA5}">
                      <a16:colId xmlns:a16="http://schemas.microsoft.com/office/drawing/2014/main" val="1636666085"/>
                    </a:ext>
                  </a:extLst>
                </a:gridCol>
                <a:gridCol w="1156620">
                  <a:extLst>
                    <a:ext uri="{9D8B030D-6E8A-4147-A177-3AD203B41FA5}">
                      <a16:colId xmlns:a16="http://schemas.microsoft.com/office/drawing/2014/main" val="463747217"/>
                    </a:ext>
                  </a:extLst>
                </a:gridCol>
              </a:tblGrid>
              <a:tr h="299354">
                <a:tc>
                  <a:txBody>
                    <a:bodyPr/>
                    <a:lstStyle/>
                    <a:p>
                      <a:r>
                        <a:rPr lang="en-US" dirty="0"/>
                        <a:t>Class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118201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/>
                        <a:t>Class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1-127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835820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/>
                        <a:t>Class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128-191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120057"/>
                  </a:ext>
                </a:extLst>
              </a:tr>
              <a:tr h="299354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  <a:r>
                        <a:rPr lang="en-US" baseline="0" dirty="0"/>
                        <a:t> C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192-223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404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733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58938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By the early 1990s, the original </a:t>
            </a:r>
            <a:r>
              <a:rPr lang="en-US" sz="3200" dirty="0" err="1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classful</a:t>
            </a:r>
            <a:r>
              <a:rPr lang="en-US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address scheme had a number of problems</a:t>
            </a:r>
          </a:p>
          <a:p>
            <a:pPr lvl="1">
              <a:defRPr/>
            </a:pPr>
            <a:r>
              <a:rPr lang="en-US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Flat address space</a:t>
            </a:r>
          </a:p>
          <a:p>
            <a:pPr lvl="1">
              <a:defRPr/>
            </a:pPr>
            <a:r>
              <a:rPr lang="en-US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Routing tables on the backbone Internet need to have an entry for each network address</a:t>
            </a:r>
          </a:p>
          <a:p>
            <a:pPr lvl="1">
              <a:defRPr/>
            </a:pPr>
            <a:r>
              <a:rPr lang="en-US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When Class C networks were widely used, this created a problem</a:t>
            </a:r>
          </a:p>
          <a:p>
            <a:pPr lvl="1">
              <a:defRPr/>
            </a:pPr>
            <a:r>
              <a:rPr lang="en-US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By the 1993, the size of the routing tables started to outgrow the capacity of routers</a:t>
            </a:r>
          </a:p>
          <a:p>
            <a:pPr>
              <a:defRPr/>
            </a:pPr>
            <a:r>
              <a:rPr lang="en-US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Other problems:</a:t>
            </a:r>
          </a:p>
          <a:p>
            <a:pPr lvl="1">
              <a:defRPr/>
            </a:pPr>
            <a:r>
              <a:rPr lang="en-US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Too few network addresses for large networks</a:t>
            </a:r>
          </a:p>
          <a:p>
            <a:pPr lvl="2">
              <a:defRPr/>
            </a:pPr>
            <a:r>
              <a:rPr lang="en-US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Class A and Class B addresses were gone</a:t>
            </a:r>
          </a:p>
          <a:p>
            <a:pPr lvl="1">
              <a:defRPr/>
            </a:pPr>
            <a:r>
              <a:rPr lang="en-US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Limited flexibility for network addresses: </a:t>
            </a:r>
          </a:p>
          <a:p>
            <a:pPr lvl="2">
              <a:defRPr/>
            </a:pPr>
            <a:r>
              <a:rPr lang="en-US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Class A and B addresses are overkill (&gt;64,000 addresses) </a:t>
            </a:r>
          </a:p>
          <a:p>
            <a:pPr lvl="2">
              <a:defRPr/>
            </a:pPr>
            <a:r>
              <a:rPr lang="en-US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Class C address is insufficient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586732"/>
            <a:ext cx="10515600" cy="894622"/>
          </a:xfrm>
        </p:spPr>
        <p:txBody>
          <a:bodyPr/>
          <a:lstStyle/>
          <a:p>
            <a:r>
              <a:rPr lang="en-US" dirty="0"/>
              <a:t>Problems with </a:t>
            </a:r>
            <a:r>
              <a:rPr lang="en-US" dirty="0" err="1"/>
              <a:t>Classful</a:t>
            </a:r>
            <a:r>
              <a:rPr lang="en-US" dirty="0"/>
              <a:t> IP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14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How do we know how long the network prefix is? </a:t>
            </a:r>
          </a:p>
          <a:p>
            <a:pPr lvl="1">
              <a:defRPr/>
            </a:pPr>
            <a:r>
              <a:rPr lang="en-US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Before 1993: The network prefix is implicitly defined (see class-based addressing)</a:t>
            </a:r>
          </a:p>
          <a:p>
            <a:pPr lvl="1">
              <a:buFontTx/>
              <a:buNone/>
              <a:defRPr/>
            </a:pPr>
            <a:r>
              <a:rPr lang="en-US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				OR</a:t>
            </a:r>
          </a:p>
          <a:p>
            <a:pPr lvl="1">
              <a:defRPr/>
            </a:pPr>
            <a:r>
              <a:rPr lang="en-US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After 1993: The network prefix is indicated by CIDR (Classless Inter-Domain Routing) and </a:t>
            </a:r>
            <a:r>
              <a:rPr lang="en-US" sz="3200" dirty="0" err="1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netmask</a:t>
            </a:r>
            <a:endParaRPr lang="en-US" sz="3200" dirty="0">
              <a:latin typeface="Calibri" panose="020F0502020204030204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CIDR vs Class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addressing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346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fr-FR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The 32-bit IP </a:t>
            </a:r>
            <a:r>
              <a:rPr lang="fr-FR" sz="3200" dirty="0" err="1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address</a:t>
            </a:r>
            <a:r>
              <a:rPr lang="fr-FR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lang="fr-FR" sz="3200" dirty="0" err="1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is</a:t>
            </a:r>
            <a:r>
              <a:rPr lang="fr-FR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lang="fr-FR" sz="3200" dirty="0" err="1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divided</a:t>
            </a:r>
            <a:r>
              <a:rPr lang="fr-FR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lang="fr-FR" sz="3200" dirty="0" err="1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into</a:t>
            </a:r>
            <a:r>
              <a:rPr lang="fr-FR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lang="fr-FR" sz="3200" dirty="0" err="1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two</a:t>
            </a:r>
            <a:r>
              <a:rPr lang="fr-FR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parts and has the </a:t>
            </a:r>
            <a:r>
              <a:rPr lang="fr-FR" sz="3200" dirty="0" err="1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dotted-decimal</a:t>
            </a:r>
            <a:r>
              <a:rPr lang="fr-FR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lang="fr-FR" sz="3200" dirty="0" err="1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form</a:t>
            </a:r>
            <a:r>
              <a:rPr lang="fr-FR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lang="fr-FR" sz="3200" dirty="0" err="1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a.b.c.d</a:t>
            </a:r>
            <a:r>
              <a:rPr lang="fr-FR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/x</a:t>
            </a:r>
          </a:p>
          <a:p>
            <a:pPr lvl="1">
              <a:defRPr/>
            </a:pPr>
            <a:r>
              <a:rPr lang="fr-FR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x </a:t>
            </a:r>
            <a:r>
              <a:rPr lang="fr-FR" sz="3200" dirty="0" err="1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indicates</a:t>
            </a:r>
            <a:r>
              <a:rPr lang="fr-FR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the </a:t>
            </a:r>
            <a:r>
              <a:rPr lang="fr-FR" sz="3200" dirty="0" err="1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number</a:t>
            </a:r>
            <a:r>
              <a:rPr lang="fr-FR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of bits in network part of </a:t>
            </a:r>
            <a:r>
              <a:rPr lang="fr-FR" sz="3200" dirty="0" err="1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address</a:t>
            </a:r>
            <a:endParaRPr lang="fr-FR" sz="3200" dirty="0">
              <a:latin typeface="Calibri" panose="020F0502020204030204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>
              <a:defRPr/>
            </a:pPr>
            <a:r>
              <a:rPr lang="fr-FR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The x </a:t>
            </a:r>
            <a:r>
              <a:rPr lang="fr-FR" sz="3200" dirty="0" err="1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most</a:t>
            </a:r>
            <a:r>
              <a:rPr lang="fr-FR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lang="fr-FR" sz="3200" dirty="0" err="1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significant</a:t>
            </a:r>
            <a:r>
              <a:rPr lang="fr-FR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bits </a:t>
            </a:r>
            <a:r>
              <a:rPr lang="fr-FR" sz="3200" dirty="0" err="1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constitute</a:t>
            </a:r>
            <a:r>
              <a:rPr lang="fr-FR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the network portion of the IP </a:t>
            </a:r>
            <a:r>
              <a:rPr lang="fr-FR" sz="3200" dirty="0" err="1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address</a:t>
            </a:r>
            <a:r>
              <a:rPr lang="fr-FR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, </a:t>
            </a:r>
            <a:r>
              <a:rPr lang="fr-FR" sz="3200" dirty="0" err="1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called</a:t>
            </a:r>
            <a:r>
              <a:rPr lang="fr-FR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lang="fr-FR" sz="3200" dirty="0" err="1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prefix</a:t>
            </a:r>
            <a:r>
              <a:rPr lang="fr-FR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(or network </a:t>
            </a:r>
            <a:r>
              <a:rPr lang="fr-FR" sz="3200" dirty="0" err="1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prefix</a:t>
            </a:r>
            <a:r>
              <a:rPr lang="fr-FR" sz="32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)</a:t>
            </a:r>
          </a:p>
          <a:p>
            <a:r>
              <a:rPr lang="fr-FR" altLang="en-US" sz="3200" dirty="0"/>
              <a:t>An </a:t>
            </a:r>
            <a:r>
              <a:rPr lang="fr-FR" altLang="en-US" sz="3200" dirty="0" err="1"/>
              <a:t>organization</a:t>
            </a:r>
            <a:r>
              <a:rPr lang="fr-FR" altLang="en-US" sz="3200" dirty="0"/>
              <a:t> </a:t>
            </a:r>
            <a:r>
              <a:rPr lang="fr-FR" altLang="en-US" sz="3200" dirty="0" err="1"/>
              <a:t>is</a:t>
            </a:r>
            <a:r>
              <a:rPr lang="fr-FR" altLang="en-US" sz="3200" dirty="0"/>
              <a:t> </a:t>
            </a:r>
            <a:r>
              <a:rPr lang="fr-FR" altLang="en-US" sz="3200" dirty="0" err="1"/>
              <a:t>typically</a:t>
            </a:r>
            <a:r>
              <a:rPr lang="fr-FR" altLang="en-US" sz="3200" dirty="0"/>
              <a:t> </a:t>
            </a:r>
            <a:r>
              <a:rPr lang="fr-FR" altLang="en-US" sz="3200" dirty="0" err="1"/>
              <a:t>assigned</a:t>
            </a:r>
            <a:r>
              <a:rPr lang="fr-FR" altLang="en-US" sz="3200" dirty="0"/>
              <a:t> a block of </a:t>
            </a:r>
            <a:r>
              <a:rPr lang="fr-FR" altLang="en-US" sz="3200" dirty="0" err="1"/>
              <a:t>contiguous</a:t>
            </a:r>
            <a:r>
              <a:rPr lang="fr-FR" altLang="en-US" sz="3200" dirty="0"/>
              <a:t> </a:t>
            </a:r>
            <a:r>
              <a:rPr lang="fr-FR" altLang="en-US" sz="3200" dirty="0" err="1"/>
              <a:t>addresses</a:t>
            </a:r>
            <a:r>
              <a:rPr lang="fr-FR" altLang="en-US" sz="3200" dirty="0"/>
              <a:t>, </a:t>
            </a:r>
            <a:r>
              <a:rPr lang="fr-FR" altLang="en-US" sz="3200" dirty="0" err="1"/>
              <a:t>that</a:t>
            </a:r>
            <a:r>
              <a:rPr lang="fr-FR" altLang="en-US" sz="3200" dirty="0"/>
              <a:t> </a:t>
            </a:r>
            <a:r>
              <a:rPr lang="fr-FR" altLang="en-US" sz="3200" dirty="0" err="1"/>
              <a:t>is</a:t>
            </a:r>
            <a:r>
              <a:rPr lang="fr-FR" altLang="en-US" sz="3200" dirty="0"/>
              <a:t>, a range of </a:t>
            </a:r>
            <a:r>
              <a:rPr lang="fr-FR" altLang="en-US" sz="3200" dirty="0" err="1"/>
              <a:t>addresses</a:t>
            </a:r>
            <a:r>
              <a:rPr lang="fr-FR" altLang="en-US" sz="3200" dirty="0"/>
              <a:t> </a:t>
            </a:r>
            <a:r>
              <a:rPr lang="fr-FR" altLang="en-US" sz="3200" dirty="0" err="1"/>
              <a:t>with</a:t>
            </a:r>
            <a:r>
              <a:rPr lang="fr-FR" altLang="en-US" sz="3200" dirty="0"/>
              <a:t> a </a:t>
            </a:r>
            <a:r>
              <a:rPr lang="fr-FR" altLang="en-US" sz="3200" dirty="0" err="1"/>
              <a:t>common</a:t>
            </a:r>
            <a:r>
              <a:rPr lang="fr-FR" altLang="en-US" sz="3200" dirty="0"/>
              <a:t> </a:t>
            </a:r>
            <a:r>
              <a:rPr lang="fr-FR" altLang="en-US" sz="3200" dirty="0" err="1"/>
              <a:t>prefix</a:t>
            </a:r>
            <a:endParaRPr lang="fr-FR" altLang="en-US" sz="3200" dirty="0"/>
          </a:p>
          <a:p>
            <a:r>
              <a:rPr lang="fr-FR" altLang="en-US" sz="3200" dirty="0"/>
              <a:t>In </a:t>
            </a:r>
            <a:r>
              <a:rPr lang="fr-FR" altLang="en-US" sz="3200" dirty="0" err="1"/>
              <a:t>this</a:t>
            </a:r>
            <a:r>
              <a:rPr lang="fr-FR" altLang="en-US" sz="3200" dirty="0"/>
              <a:t> case, the IP </a:t>
            </a:r>
            <a:r>
              <a:rPr lang="fr-FR" altLang="en-US" sz="3200" dirty="0" err="1"/>
              <a:t>addresses</a:t>
            </a:r>
            <a:r>
              <a:rPr lang="fr-FR" altLang="en-US" sz="3200" dirty="0"/>
              <a:t> of </a:t>
            </a:r>
            <a:r>
              <a:rPr lang="fr-FR" altLang="en-US" sz="3200" dirty="0" err="1"/>
              <a:t>devices</a:t>
            </a:r>
            <a:r>
              <a:rPr lang="fr-FR" altLang="en-US" sz="3200" dirty="0"/>
              <a:t> </a:t>
            </a:r>
            <a:r>
              <a:rPr lang="fr-FR" altLang="en-US" sz="3200" dirty="0" err="1"/>
              <a:t>within</a:t>
            </a:r>
            <a:r>
              <a:rPr lang="fr-FR" altLang="en-US" sz="3200" dirty="0"/>
              <a:t> the </a:t>
            </a:r>
            <a:r>
              <a:rPr lang="fr-FR" altLang="en-US" sz="3200" dirty="0" err="1"/>
              <a:t>organization</a:t>
            </a:r>
            <a:r>
              <a:rPr lang="fr-FR" altLang="en-US" sz="3200" dirty="0"/>
              <a:t> </a:t>
            </a:r>
            <a:r>
              <a:rPr lang="fr-FR" altLang="en-US" sz="3200" dirty="0" err="1"/>
              <a:t>will</a:t>
            </a:r>
            <a:r>
              <a:rPr lang="fr-FR" altLang="en-US" sz="3200" dirty="0"/>
              <a:t> </a:t>
            </a:r>
            <a:r>
              <a:rPr lang="fr-FR" altLang="en-US" sz="3200" dirty="0" err="1"/>
              <a:t>share</a:t>
            </a:r>
            <a:r>
              <a:rPr lang="fr-FR" altLang="en-US" sz="3200" dirty="0"/>
              <a:t> the </a:t>
            </a:r>
            <a:r>
              <a:rPr lang="fr-FR" altLang="en-US" sz="3200" dirty="0" err="1"/>
              <a:t>common</a:t>
            </a:r>
            <a:r>
              <a:rPr lang="fr-FR" altLang="en-US" sz="3200" dirty="0"/>
              <a:t> </a:t>
            </a:r>
            <a:r>
              <a:rPr lang="fr-FR" altLang="en-US" sz="3200" dirty="0" err="1"/>
              <a:t>prefix</a:t>
            </a:r>
            <a:endParaRPr lang="fr-FR" altLang="en-US" sz="3200" dirty="0"/>
          </a:p>
          <a:p>
            <a:r>
              <a:rPr lang="fr-FR" altLang="en-US" sz="3200" dirty="0" err="1">
                <a:solidFill>
                  <a:srgbClr val="FF3300"/>
                </a:solidFill>
              </a:rPr>
              <a:t>Only</a:t>
            </a:r>
            <a:r>
              <a:rPr lang="fr-FR" altLang="en-US" sz="3200" dirty="0">
                <a:solidFill>
                  <a:srgbClr val="FF3300"/>
                </a:solidFill>
              </a:rPr>
              <a:t> </a:t>
            </a:r>
            <a:r>
              <a:rPr lang="fr-FR" altLang="en-US" sz="3200" dirty="0" err="1">
                <a:solidFill>
                  <a:srgbClr val="FF3300"/>
                </a:solidFill>
              </a:rPr>
              <a:t>these</a:t>
            </a:r>
            <a:r>
              <a:rPr lang="fr-FR" altLang="en-US" sz="3200" dirty="0">
                <a:solidFill>
                  <a:srgbClr val="FF3300"/>
                </a:solidFill>
              </a:rPr>
              <a:t> x </a:t>
            </a:r>
            <a:r>
              <a:rPr lang="fr-FR" altLang="en-US" sz="3200" dirty="0" err="1">
                <a:solidFill>
                  <a:srgbClr val="FF3300"/>
                </a:solidFill>
              </a:rPr>
              <a:t>leading</a:t>
            </a:r>
            <a:r>
              <a:rPr lang="fr-FR" altLang="en-US" sz="3200" dirty="0">
                <a:solidFill>
                  <a:srgbClr val="FF3300"/>
                </a:solidFill>
              </a:rPr>
              <a:t> </a:t>
            </a:r>
            <a:r>
              <a:rPr lang="fr-FR" altLang="en-US" sz="3200" dirty="0" err="1">
                <a:solidFill>
                  <a:srgbClr val="FF3300"/>
                </a:solidFill>
              </a:rPr>
              <a:t>prefix</a:t>
            </a:r>
            <a:r>
              <a:rPr lang="fr-FR" altLang="en-US" sz="3200" dirty="0">
                <a:solidFill>
                  <a:srgbClr val="FF3300"/>
                </a:solidFill>
              </a:rPr>
              <a:t> bits are </a:t>
            </a:r>
            <a:r>
              <a:rPr lang="fr-FR" altLang="en-US" sz="3200" dirty="0" err="1">
                <a:solidFill>
                  <a:srgbClr val="FF3300"/>
                </a:solidFill>
              </a:rPr>
              <a:t>considered</a:t>
            </a:r>
            <a:r>
              <a:rPr lang="fr-FR" altLang="en-US" sz="3200" dirty="0">
                <a:solidFill>
                  <a:srgbClr val="FF3300"/>
                </a:solidFill>
              </a:rPr>
              <a:t> by </a:t>
            </a:r>
            <a:r>
              <a:rPr lang="fr-FR" altLang="en-US" sz="3200" dirty="0" err="1">
                <a:solidFill>
                  <a:srgbClr val="FF3300"/>
                </a:solidFill>
              </a:rPr>
              <a:t>routers</a:t>
            </a:r>
            <a:r>
              <a:rPr lang="fr-FR" altLang="en-US" sz="3200" dirty="0">
                <a:solidFill>
                  <a:srgbClr val="FF3300"/>
                </a:solidFill>
              </a:rPr>
              <a:t> </a:t>
            </a:r>
            <a:r>
              <a:rPr lang="fr-FR" altLang="en-US" sz="3200" dirty="0" err="1">
                <a:solidFill>
                  <a:srgbClr val="FF3300"/>
                </a:solidFill>
              </a:rPr>
              <a:t>outside</a:t>
            </a:r>
            <a:r>
              <a:rPr lang="fr-FR" altLang="en-US" sz="3200" dirty="0">
                <a:solidFill>
                  <a:srgbClr val="FF3300"/>
                </a:solidFill>
              </a:rPr>
              <a:t> the </a:t>
            </a:r>
            <a:r>
              <a:rPr lang="fr-FR" altLang="en-US" sz="3200" dirty="0" err="1">
                <a:solidFill>
                  <a:srgbClr val="FF3300"/>
                </a:solidFill>
              </a:rPr>
              <a:t>organization</a:t>
            </a:r>
            <a:r>
              <a:rPr lang="fr-FR" altLang="fr-FR" sz="3200" dirty="0" err="1">
                <a:solidFill>
                  <a:srgbClr val="FF3300"/>
                </a:solidFill>
              </a:rPr>
              <a:t>’</a:t>
            </a:r>
            <a:r>
              <a:rPr lang="fr-FR" altLang="en-US" sz="3200" dirty="0" err="1">
                <a:solidFill>
                  <a:srgbClr val="FF3300"/>
                </a:solidFill>
              </a:rPr>
              <a:t>s</a:t>
            </a:r>
            <a:r>
              <a:rPr lang="fr-FR" altLang="en-US" sz="3200" dirty="0">
                <a:solidFill>
                  <a:srgbClr val="FF3300"/>
                </a:solidFill>
              </a:rPr>
              <a:t> network</a:t>
            </a:r>
          </a:p>
          <a:p>
            <a:pPr>
              <a:defRPr/>
            </a:pPr>
            <a:endParaRPr lang="fr-FR" sz="3200" dirty="0">
              <a:latin typeface="Calibri" panose="020F0502020204030204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endParaRPr lang="en-US" sz="3200" dirty="0">
              <a:latin typeface="Calibri" panose="020F0502020204030204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Classless</a:t>
            </a:r>
            <a:r>
              <a:rPr lang="fr-FR" dirty="0"/>
              <a:t> </a:t>
            </a:r>
            <a:r>
              <a:rPr lang="fr-FR" dirty="0" err="1"/>
              <a:t>Interdomain</a:t>
            </a:r>
            <a:r>
              <a:rPr lang="fr-FR" dirty="0"/>
              <a:t> </a:t>
            </a:r>
            <a:r>
              <a:rPr lang="fr-FR" dirty="0" err="1"/>
              <a:t>Routing</a:t>
            </a:r>
            <a:r>
              <a:rPr lang="fr-FR" dirty="0"/>
              <a:t> (CIDR)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1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fr-FR" dirty="0"/>
              <a:t>This </a:t>
            </a:r>
            <a:r>
              <a:rPr lang="fr-FR" dirty="0" err="1"/>
              <a:t>reduces</a:t>
            </a:r>
            <a:r>
              <a:rPr lang="fr-FR" dirty="0"/>
              <a:t> the size of the </a:t>
            </a:r>
            <a:r>
              <a:rPr lang="fr-FR" dirty="0" err="1"/>
              <a:t>forwarding</a:t>
            </a:r>
            <a:r>
              <a:rPr lang="fr-FR" dirty="0"/>
              <a:t> table in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routers</a:t>
            </a:r>
            <a:endParaRPr lang="fr-FR" dirty="0"/>
          </a:p>
          <a:p>
            <a:pPr lvl="1">
              <a:defRPr/>
            </a:pPr>
            <a:r>
              <a:rPr lang="fr-FR" sz="2800" dirty="0"/>
              <a:t>a single entry of the </a:t>
            </a:r>
            <a:r>
              <a:rPr lang="fr-FR" sz="2800" dirty="0" err="1"/>
              <a:t>form</a:t>
            </a:r>
            <a:r>
              <a:rPr lang="fr-FR" sz="2800" dirty="0"/>
              <a:t> </a:t>
            </a:r>
            <a:r>
              <a:rPr lang="fr-FR" sz="2800" dirty="0" err="1"/>
              <a:t>a.b.c.d</a:t>
            </a:r>
            <a:r>
              <a:rPr lang="fr-FR" sz="2800" dirty="0"/>
              <a:t>/x </a:t>
            </a:r>
            <a:r>
              <a:rPr lang="fr-FR" sz="2800" dirty="0" err="1"/>
              <a:t>will</a:t>
            </a:r>
            <a:r>
              <a:rPr lang="fr-FR" sz="2800" dirty="0"/>
              <a:t>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dirty="0" err="1"/>
              <a:t>sufficient</a:t>
            </a:r>
            <a:r>
              <a:rPr lang="fr-FR" sz="2800" dirty="0"/>
              <a:t> to </a:t>
            </a:r>
            <a:r>
              <a:rPr lang="fr-FR" sz="2800" dirty="0" err="1"/>
              <a:t>forward</a:t>
            </a:r>
            <a:r>
              <a:rPr lang="fr-FR" sz="2800" dirty="0"/>
              <a:t> </a:t>
            </a:r>
            <a:r>
              <a:rPr lang="fr-FR" sz="2800" dirty="0" err="1"/>
              <a:t>packets</a:t>
            </a:r>
            <a:r>
              <a:rPr lang="fr-FR" sz="2800" dirty="0"/>
              <a:t> to </a:t>
            </a:r>
            <a:r>
              <a:rPr lang="fr-FR" sz="2800" dirty="0" err="1"/>
              <a:t>any</a:t>
            </a:r>
            <a:r>
              <a:rPr lang="fr-FR" sz="2800" dirty="0"/>
              <a:t> destination </a:t>
            </a:r>
            <a:r>
              <a:rPr lang="fr-FR" sz="2800" dirty="0" err="1"/>
              <a:t>within</a:t>
            </a:r>
            <a:r>
              <a:rPr lang="fr-FR" sz="2800" dirty="0"/>
              <a:t> the </a:t>
            </a:r>
            <a:r>
              <a:rPr lang="fr-FR" sz="2800" dirty="0" err="1"/>
              <a:t>organization</a:t>
            </a:r>
            <a:r>
              <a:rPr lang="fr-FR" sz="2800" dirty="0"/>
              <a:t>.</a:t>
            </a:r>
          </a:p>
          <a:p>
            <a:pPr>
              <a:defRPr/>
            </a:pPr>
            <a:r>
              <a:rPr lang="fr-FR" dirty="0" err="1">
                <a:solidFill>
                  <a:srgbClr val="FF3300"/>
                </a:solidFill>
              </a:rPr>
              <a:t>What</a:t>
            </a:r>
            <a:r>
              <a:rPr lang="fr-FR" dirty="0">
                <a:solidFill>
                  <a:srgbClr val="FF3300"/>
                </a:solidFill>
              </a:rPr>
              <a:t> about the </a:t>
            </a:r>
            <a:r>
              <a:rPr lang="fr-FR" dirty="0" err="1">
                <a:solidFill>
                  <a:srgbClr val="FF3300"/>
                </a:solidFill>
              </a:rPr>
              <a:t>remaining</a:t>
            </a:r>
            <a:r>
              <a:rPr lang="fr-FR" dirty="0">
                <a:solidFill>
                  <a:srgbClr val="FF3300"/>
                </a:solidFill>
              </a:rPr>
              <a:t> 32-x bits?</a:t>
            </a:r>
          </a:p>
          <a:p>
            <a:pPr>
              <a:defRPr/>
            </a:pPr>
            <a:r>
              <a:rPr lang="fr-FR" dirty="0"/>
              <a:t>The </a:t>
            </a:r>
            <a:r>
              <a:rPr lang="fr-FR" dirty="0" err="1"/>
              <a:t>remaining</a:t>
            </a:r>
            <a:r>
              <a:rPr lang="fr-FR" dirty="0"/>
              <a:t> (32 – x) bits of an </a:t>
            </a:r>
            <a:r>
              <a:rPr lang="fr-FR" dirty="0" err="1"/>
              <a:t>address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thought</a:t>
            </a:r>
            <a:r>
              <a:rPr lang="fr-FR" dirty="0"/>
              <a:t> of as </a:t>
            </a:r>
            <a:r>
              <a:rPr lang="fr-FR" dirty="0" err="1"/>
              <a:t>distinguishing</a:t>
            </a:r>
            <a:r>
              <a:rPr lang="fr-FR" dirty="0"/>
              <a:t> </a:t>
            </a:r>
            <a:r>
              <a:rPr lang="fr-FR" dirty="0" err="1"/>
              <a:t>among</a:t>
            </a:r>
            <a:r>
              <a:rPr lang="fr-FR" dirty="0"/>
              <a:t> the </a:t>
            </a:r>
            <a:r>
              <a:rPr lang="fr-FR" dirty="0" err="1"/>
              <a:t>devices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the </a:t>
            </a:r>
            <a:r>
              <a:rPr lang="fr-FR" dirty="0" err="1"/>
              <a:t>organization</a:t>
            </a:r>
            <a:r>
              <a:rPr lang="fr-FR" dirty="0"/>
              <a:t>, </a:t>
            </a:r>
          </a:p>
          <a:p>
            <a:pPr>
              <a:defRPr/>
            </a:pPr>
            <a:r>
              <a:rPr lang="fr-FR" dirty="0"/>
              <a:t>All of </a:t>
            </a:r>
            <a:r>
              <a:rPr lang="fr-FR" dirty="0" err="1"/>
              <a:t>which</a:t>
            </a:r>
            <a:r>
              <a:rPr lang="fr-FR" dirty="0"/>
              <a:t> have the </a:t>
            </a:r>
            <a:r>
              <a:rPr lang="fr-FR" dirty="0" err="1"/>
              <a:t>same</a:t>
            </a:r>
            <a:r>
              <a:rPr lang="fr-FR" dirty="0"/>
              <a:t> network </a:t>
            </a:r>
            <a:r>
              <a:rPr lang="fr-FR" dirty="0" err="1"/>
              <a:t>prefix</a:t>
            </a:r>
            <a:endParaRPr lang="fr-FR" dirty="0"/>
          </a:p>
          <a:p>
            <a:pPr>
              <a:defRPr/>
            </a:pPr>
            <a:r>
              <a:rPr lang="fr-FR" dirty="0" err="1"/>
              <a:t>These</a:t>
            </a:r>
            <a:r>
              <a:rPr lang="fr-FR" dirty="0"/>
              <a:t> are the bits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forwarding</a:t>
            </a:r>
            <a:r>
              <a:rPr lang="fr-FR" dirty="0"/>
              <a:t> </a:t>
            </a:r>
            <a:r>
              <a:rPr lang="fr-FR" dirty="0" err="1"/>
              <a:t>packets</a:t>
            </a:r>
            <a:r>
              <a:rPr lang="fr-FR" dirty="0"/>
              <a:t> at </a:t>
            </a:r>
            <a:r>
              <a:rPr lang="fr-FR" dirty="0" err="1"/>
              <a:t>routers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the </a:t>
            </a:r>
            <a:r>
              <a:rPr lang="fr-FR" dirty="0" err="1"/>
              <a:t>organization</a:t>
            </a:r>
            <a:endParaRPr lang="fr-FR" dirty="0"/>
          </a:p>
          <a:p>
            <a:pPr>
              <a:defRPr/>
            </a:pPr>
            <a:endParaRPr lang="fr-FR" dirty="0">
              <a:solidFill>
                <a:srgbClr val="FF33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Classless</a:t>
            </a:r>
            <a:r>
              <a:rPr lang="fr-FR" dirty="0"/>
              <a:t> </a:t>
            </a:r>
            <a:r>
              <a:rPr lang="fr-FR" dirty="0" err="1"/>
              <a:t>Interdomain</a:t>
            </a:r>
            <a:r>
              <a:rPr lang="fr-FR" dirty="0"/>
              <a:t> </a:t>
            </a:r>
            <a:r>
              <a:rPr lang="fr-FR" dirty="0" err="1"/>
              <a:t>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2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CIDR and Routing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Line 2"/>
          <p:cNvSpPr>
            <a:spLocks noChangeShapeType="1"/>
          </p:cNvSpPr>
          <p:nvPr/>
        </p:nvSpPr>
        <p:spPr bwMode="auto">
          <a:xfrm flipV="1">
            <a:off x="4033745" y="2971800"/>
            <a:ext cx="1752600" cy="4572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 flipV="1">
            <a:off x="7615145" y="2057400"/>
            <a:ext cx="1752600" cy="4572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7767545" y="3505200"/>
            <a:ext cx="1524000" cy="7620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9139145" y="4343400"/>
            <a:ext cx="381000" cy="12954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H="1">
            <a:off x="7234145" y="4343400"/>
            <a:ext cx="1828800" cy="13716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" name="Group 8"/>
          <p:cNvGrpSpPr>
            <a:grpSpLocks/>
          </p:cNvGrpSpPr>
          <p:nvPr/>
        </p:nvGrpSpPr>
        <p:grpSpPr bwMode="auto">
          <a:xfrm flipV="1">
            <a:off x="985745" y="1676400"/>
            <a:ext cx="3657600" cy="4724400"/>
            <a:chOff x="1344" y="1441"/>
            <a:chExt cx="2691" cy="1439"/>
          </a:xfrm>
        </p:grpSpPr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1680" y="1680"/>
              <a:ext cx="2112" cy="624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FR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2" name="Arc 10"/>
            <p:cNvSpPr>
              <a:spLocks/>
            </p:cNvSpPr>
            <p:nvPr/>
          </p:nvSpPr>
          <p:spPr bwMode="auto">
            <a:xfrm>
              <a:off x="2880" y="1536"/>
              <a:ext cx="1145" cy="488"/>
            </a:xfrm>
            <a:custGeom>
              <a:avLst/>
              <a:gdLst>
                <a:gd name="T0" fmla="*/ 0 w 30285"/>
                <a:gd name="T1" fmla="*/ 0 h 31341"/>
                <a:gd name="T2" fmla="*/ 0 w 30285"/>
                <a:gd name="T3" fmla="*/ 0 h 31341"/>
                <a:gd name="T4" fmla="*/ 0 w 30285"/>
                <a:gd name="T5" fmla="*/ 0 h 31341"/>
                <a:gd name="T6" fmla="*/ 0 60000 65536"/>
                <a:gd name="T7" fmla="*/ 0 60000 65536"/>
                <a:gd name="T8" fmla="*/ 0 60000 65536"/>
                <a:gd name="T9" fmla="*/ 0 w 30285"/>
                <a:gd name="T10" fmla="*/ 0 h 31341"/>
                <a:gd name="T11" fmla="*/ 30285 w 30285"/>
                <a:gd name="T12" fmla="*/ 31341 h 313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85" h="31341" fill="none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</a:path>
                <a:path w="30285" h="31341" stroke="0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  <a:lnTo>
                    <a:pt x="8685" y="21600"/>
                  </a:lnTo>
                  <a:lnTo>
                    <a:pt x="-1" y="1822"/>
                  </a:lnTo>
                  <a:close/>
                </a:path>
              </a:pathLst>
            </a:custGeom>
            <a:solidFill>
              <a:srgbClr val="FFCC66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3" name="Arc 11"/>
            <p:cNvSpPr>
              <a:spLocks/>
            </p:cNvSpPr>
            <p:nvPr/>
          </p:nvSpPr>
          <p:spPr bwMode="auto">
            <a:xfrm>
              <a:off x="1433" y="1441"/>
              <a:ext cx="1632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CC66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4" name="Arc 12"/>
            <p:cNvSpPr>
              <a:spLocks/>
            </p:cNvSpPr>
            <p:nvPr/>
          </p:nvSpPr>
          <p:spPr bwMode="auto">
            <a:xfrm rot="-5400000">
              <a:off x="1235" y="1887"/>
              <a:ext cx="720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CC66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5" name="Arc 13"/>
            <p:cNvSpPr>
              <a:spLocks/>
            </p:cNvSpPr>
            <p:nvPr/>
          </p:nvSpPr>
          <p:spPr bwMode="auto">
            <a:xfrm rot="-8988979">
              <a:off x="1536" y="2208"/>
              <a:ext cx="1022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FFCC66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6" name="Arc 14"/>
            <p:cNvSpPr>
              <a:spLocks/>
            </p:cNvSpPr>
            <p:nvPr/>
          </p:nvSpPr>
          <p:spPr bwMode="auto">
            <a:xfrm rot="-10583242">
              <a:off x="2207" y="2267"/>
              <a:ext cx="1392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FFCC66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" name="Arc 15"/>
            <p:cNvSpPr>
              <a:spLocks/>
            </p:cNvSpPr>
            <p:nvPr/>
          </p:nvSpPr>
          <p:spPr bwMode="auto">
            <a:xfrm rot="9905626">
              <a:off x="3264" y="1968"/>
              <a:ext cx="771" cy="501"/>
            </a:xfrm>
            <a:custGeom>
              <a:avLst/>
              <a:gdLst>
                <a:gd name="T0" fmla="*/ 0 w 38664"/>
                <a:gd name="T1" fmla="*/ 0 h 32215"/>
                <a:gd name="T2" fmla="*/ 0 w 38664"/>
                <a:gd name="T3" fmla="*/ 0 h 32215"/>
                <a:gd name="T4" fmla="*/ 0 w 38664"/>
                <a:gd name="T5" fmla="*/ 0 h 32215"/>
                <a:gd name="T6" fmla="*/ 0 60000 65536"/>
                <a:gd name="T7" fmla="*/ 0 60000 65536"/>
                <a:gd name="T8" fmla="*/ 0 60000 65536"/>
                <a:gd name="T9" fmla="*/ 0 w 38664"/>
                <a:gd name="T10" fmla="*/ 0 h 32215"/>
                <a:gd name="T11" fmla="*/ 38664 w 38664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664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</a:path>
                <a:path w="38664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CC66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1776" y="1968"/>
              <a:ext cx="1727" cy="624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FR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7"/>
          <p:cNvGrpSpPr>
            <a:grpSpLocks/>
          </p:cNvGrpSpPr>
          <p:nvPr/>
        </p:nvGrpSpPr>
        <p:grpSpPr bwMode="auto">
          <a:xfrm flipV="1">
            <a:off x="5405345" y="1600200"/>
            <a:ext cx="3200400" cy="2362200"/>
            <a:chOff x="1344" y="1441"/>
            <a:chExt cx="2691" cy="1439"/>
          </a:xfrm>
        </p:grpSpPr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1680" y="1680"/>
              <a:ext cx="2112" cy="624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FR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1" name="Arc 19"/>
            <p:cNvSpPr>
              <a:spLocks/>
            </p:cNvSpPr>
            <p:nvPr/>
          </p:nvSpPr>
          <p:spPr bwMode="auto">
            <a:xfrm>
              <a:off x="2880" y="1536"/>
              <a:ext cx="1144" cy="488"/>
            </a:xfrm>
            <a:custGeom>
              <a:avLst/>
              <a:gdLst>
                <a:gd name="T0" fmla="*/ 0 w 30285"/>
                <a:gd name="T1" fmla="*/ 0 h 31341"/>
                <a:gd name="T2" fmla="*/ 0 w 30285"/>
                <a:gd name="T3" fmla="*/ 0 h 31341"/>
                <a:gd name="T4" fmla="*/ 0 w 30285"/>
                <a:gd name="T5" fmla="*/ 0 h 31341"/>
                <a:gd name="T6" fmla="*/ 0 60000 65536"/>
                <a:gd name="T7" fmla="*/ 0 60000 65536"/>
                <a:gd name="T8" fmla="*/ 0 60000 65536"/>
                <a:gd name="T9" fmla="*/ 0 w 30285"/>
                <a:gd name="T10" fmla="*/ 0 h 31341"/>
                <a:gd name="T11" fmla="*/ 30285 w 30285"/>
                <a:gd name="T12" fmla="*/ 31341 h 313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85" h="31341" fill="none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</a:path>
                <a:path w="30285" h="31341" stroke="0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  <a:lnTo>
                    <a:pt x="8685" y="21600"/>
                  </a:lnTo>
                  <a:lnTo>
                    <a:pt x="-1" y="1822"/>
                  </a:lnTo>
                  <a:close/>
                </a:path>
              </a:pathLst>
            </a:custGeom>
            <a:solidFill>
              <a:srgbClr val="99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2" name="Arc 20"/>
            <p:cNvSpPr>
              <a:spLocks/>
            </p:cNvSpPr>
            <p:nvPr/>
          </p:nvSpPr>
          <p:spPr bwMode="auto">
            <a:xfrm>
              <a:off x="1433" y="1441"/>
              <a:ext cx="1631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99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3" name="Arc 21"/>
            <p:cNvSpPr>
              <a:spLocks/>
            </p:cNvSpPr>
            <p:nvPr/>
          </p:nvSpPr>
          <p:spPr bwMode="auto">
            <a:xfrm rot="-5400000">
              <a:off x="1233" y="1886"/>
              <a:ext cx="720" cy="502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99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4" name="Arc 22"/>
            <p:cNvSpPr>
              <a:spLocks/>
            </p:cNvSpPr>
            <p:nvPr/>
          </p:nvSpPr>
          <p:spPr bwMode="auto">
            <a:xfrm rot="-8988979">
              <a:off x="1536" y="2208"/>
              <a:ext cx="1021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99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5" name="Arc 23"/>
            <p:cNvSpPr>
              <a:spLocks/>
            </p:cNvSpPr>
            <p:nvPr/>
          </p:nvSpPr>
          <p:spPr bwMode="auto">
            <a:xfrm rot="-10583242">
              <a:off x="2208" y="2267"/>
              <a:ext cx="1391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99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6" name="Arc 24"/>
            <p:cNvSpPr>
              <a:spLocks/>
            </p:cNvSpPr>
            <p:nvPr/>
          </p:nvSpPr>
          <p:spPr bwMode="auto">
            <a:xfrm rot="9905626">
              <a:off x="3263" y="1968"/>
              <a:ext cx="772" cy="501"/>
            </a:xfrm>
            <a:custGeom>
              <a:avLst/>
              <a:gdLst>
                <a:gd name="T0" fmla="*/ 0 w 38664"/>
                <a:gd name="T1" fmla="*/ 0 h 32215"/>
                <a:gd name="T2" fmla="*/ 0 w 38664"/>
                <a:gd name="T3" fmla="*/ 0 h 32215"/>
                <a:gd name="T4" fmla="*/ 0 w 38664"/>
                <a:gd name="T5" fmla="*/ 0 h 32215"/>
                <a:gd name="T6" fmla="*/ 0 60000 65536"/>
                <a:gd name="T7" fmla="*/ 0 60000 65536"/>
                <a:gd name="T8" fmla="*/ 0 60000 65536"/>
                <a:gd name="T9" fmla="*/ 0 w 38664"/>
                <a:gd name="T10" fmla="*/ 0 h 32215"/>
                <a:gd name="T11" fmla="*/ 38664 w 38664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664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</a:path>
                <a:path w="38664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99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1776" y="1968"/>
              <a:ext cx="1726" cy="624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FR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5862545" y="2667000"/>
            <a:ext cx="17526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>
                <a:solidFill>
                  <a:srgbClr val="3333CC"/>
                </a:solidFill>
                <a:cs typeface="Arial" panose="020B0604020202020204" pitchFamily="34" charset="0"/>
              </a:rPr>
              <a:t>206.0.64.0/18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>
                <a:solidFill>
                  <a:srgbClr val="3333CC"/>
                </a:solidFill>
                <a:cs typeface="Arial" panose="020B0604020202020204" pitchFamily="34" charset="0"/>
              </a:rPr>
              <a:t>204.188.0.0/15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>
                <a:solidFill>
                  <a:srgbClr val="3333CC"/>
                </a:solidFill>
                <a:cs typeface="Arial" panose="020B0604020202020204" pitchFamily="34" charset="0"/>
              </a:rPr>
              <a:t>209.88.232.0/21</a:t>
            </a:r>
            <a:endParaRPr lang="en-US" altLang="en-US" sz="2000">
              <a:solidFill>
                <a:srgbClr val="3333CC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>
              <a:solidFill>
                <a:srgbClr val="3333CC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2281145" y="3276600"/>
            <a:ext cx="2286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Internet Backbone</a:t>
            </a:r>
          </a:p>
        </p:txBody>
      </p:sp>
      <p:sp>
        <p:nvSpPr>
          <p:cNvPr id="30" name="Text Box 28"/>
          <p:cNvSpPr txBox="1">
            <a:spLocks noChangeArrowheads="1"/>
          </p:cNvSpPr>
          <p:nvPr/>
        </p:nvSpPr>
        <p:spPr bwMode="auto">
          <a:xfrm>
            <a:off x="5862545" y="2209800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ISP X </a:t>
            </a: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owns:</a:t>
            </a: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31" name="Group 29"/>
          <p:cNvGrpSpPr>
            <a:grpSpLocks/>
          </p:cNvGrpSpPr>
          <p:nvPr/>
        </p:nvGrpSpPr>
        <p:grpSpPr bwMode="auto">
          <a:xfrm rot="16200000" flipV="1">
            <a:off x="9101045" y="952500"/>
            <a:ext cx="1257300" cy="2400300"/>
            <a:chOff x="1344" y="1441"/>
            <a:chExt cx="2691" cy="1439"/>
          </a:xfrm>
        </p:grpSpPr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1697" y="1680"/>
              <a:ext cx="2110" cy="624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" name="Arc 31"/>
            <p:cNvSpPr>
              <a:spLocks/>
            </p:cNvSpPr>
            <p:nvPr/>
          </p:nvSpPr>
          <p:spPr bwMode="auto">
            <a:xfrm>
              <a:off x="2900" y="1536"/>
              <a:ext cx="1145" cy="488"/>
            </a:xfrm>
            <a:custGeom>
              <a:avLst/>
              <a:gdLst>
                <a:gd name="T0" fmla="*/ 0 w 30285"/>
                <a:gd name="T1" fmla="*/ 0 h 31341"/>
                <a:gd name="T2" fmla="*/ 0 w 30285"/>
                <a:gd name="T3" fmla="*/ 0 h 31341"/>
                <a:gd name="T4" fmla="*/ 0 w 30285"/>
                <a:gd name="T5" fmla="*/ 0 h 31341"/>
                <a:gd name="T6" fmla="*/ 0 60000 65536"/>
                <a:gd name="T7" fmla="*/ 0 60000 65536"/>
                <a:gd name="T8" fmla="*/ 0 60000 65536"/>
                <a:gd name="T9" fmla="*/ 0 w 30285"/>
                <a:gd name="T10" fmla="*/ 0 h 31341"/>
                <a:gd name="T11" fmla="*/ 30285 w 30285"/>
                <a:gd name="T12" fmla="*/ 31341 h 313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85" h="31341" fill="none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</a:path>
                <a:path w="30285" h="31341" stroke="0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  <a:lnTo>
                    <a:pt x="8685" y="21600"/>
                  </a:lnTo>
                  <a:lnTo>
                    <a:pt x="-1" y="1822"/>
                  </a:lnTo>
                  <a:close/>
                </a:path>
              </a:pathLst>
            </a:custGeom>
            <a:solidFill>
              <a:srgbClr val="CCCC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4" name="Arc 32"/>
            <p:cNvSpPr>
              <a:spLocks/>
            </p:cNvSpPr>
            <p:nvPr/>
          </p:nvSpPr>
          <p:spPr bwMode="auto">
            <a:xfrm>
              <a:off x="1443" y="1441"/>
              <a:ext cx="1634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CCCC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5" name="Arc 33"/>
            <p:cNvSpPr>
              <a:spLocks/>
            </p:cNvSpPr>
            <p:nvPr/>
          </p:nvSpPr>
          <p:spPr bwMode="auto">
            <a:xfrm rot="-5400000">
              <a:off x="1244" y="1889"/>
              <a:ext cx="720" cy="499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CCCC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6" name="Arc 34"/>
            <p:cNvSpPr>
              <a:spLocks/>
            </p:cNvSpPr>
            <p:nvPr/>
          </p:nvSpPr>
          <p:spPr bwMode="auto">
            <a:xfrm rot="-8988979">
              <a:off x="1538" y="2211"/>
              <a:ext cx="1019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CCCC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7" name="Arc 35"/>
            <p:cNvSpPr>
              <a:spLocks/>
            </p:cNvSpPr>
            <p:nvPr/>
          </p:nvSpPr>
          <p:spPr bwMode="auto">
            <a:xfrm rot="-10583242">
              <a:off x="2217" y="2270"/>
              <a:ext cx="1393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CCCC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8" name="Arc 36"/>
            <p:cNvSpPr>
              <a:spLocks/>
            </p:cNvSpPr>
            <p:nvPr/>
          </p:nvSpPr>
          <p:spPr bwMode="auto">
            <a:xfrm rot="9905626">
              <a:off x="3284" y="1971"/>
              <a:ext cx="771" cy="501"/>
            </a:xfrm>
            <a:custGeom>
              <a:avLst/>
              <a:gdLst>
                <a:gd name="T0" fmla="*/ 0 w 38664"/>
                <a:gd name="T1" fmla="*/ 0 h 32215"/>
                <a:gd name="T2" fmla="*/ 0 w 38664"/>
                <a:gd name="T3" fmla="*/ 0 h 32215"/>
                <a:gd name="T4" fmla="*/ 0 w 38664"/>
                <a:gd name="T5" fmla="*/ 0 h 32215"/>
                <a:gd name="T6" fmla="*/ 0 60000 65536"/>
                <a:gd name="T7" fmla="*/ 0 60000 65536"/>
                <a:gd name="T8" fmla="*/ 0 60000 65536"/>
                <a:gd name="T9" fmla="*/ 0 w 38664"/>
                <a:gd name="T10" fmla="*/ 0 h 32215"/>
                <a:gd name="T11" fmla="*/ 38664 w 38664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664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</a:path>
                <a:path w="38664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CCCC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1789" y="1971"/>
              <a:ext cx="1729" cy="621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0" name="Text Box 38"/>
          <p:cNvSpPr txBox="1">
            <a:spLocks noChangeArrowheads="1"/>
          </p:cNvSpPr>
          <p:nvPr/>
        </p:nvSpPr>
        <p:spPr bwMode="auto">
          <a:xfrm>
            <a:off x="8834345" y="1828800"/>
            <a:ext cx="18288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cs typeface="Arial" panose="020B0604020202020204" pitchFamily="34" charset="0"/>
              </a:rPr>
              <a:t>Company X :</a:t>
            </a: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1600">
                <a:solidFill>
                  <a:srgbClr val="3333CC"/>
                </a:solidFill>
                <a:cs typeface="Arial" panose="020B0604020202020204" pitchFamily="34" charset="0"/>
              </a:rPr>
              <a:t>  206.0.68.0/22</a:t>
            </a: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41" name="Group 39"/>
          <p:cNvGrpSpPr>
            <a:grpSpLocks/>
          </p:cNvGrpSpPr>
          <p:nvPr/>
        </p:nvGrpSpPr>
        <p:grpSpPr bwMode="auto">
          <a:xfrm rot="16200000" flipV="1">
            <a:off x="9177245" y="2781300"/>
            <a:ext cx="1257300" cy="2400300"/>
            <a:chOff x="1344" y="1441"/>
            <a:chExt cx="2691" cy="1439"/>
          </a:xfrm>
        </p:grpSpPr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1697" y="1680"/>
              <a:ext cx="2110" cy="624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3" name="Arc 41"/>
            <p:cNvSpPr>
              <a:spLocks/>
            </p:cNvSpPr>
            <p:nvPr/>
          </p:nvSpPr>
          <p:spPr bwMode="auto">
            <a:xfrm>
              <a:off x="2900" y="1536"/>
              <a:ext cx="1145" cy="488"/>
            </a:xfrm>
            <a:custGeom>
              <a:avLst/>
              <a:gdLst>
                <a:gd name="T0" fmla="*/ 0 w 30285"/>
                <a:gd name="T1" fmla="*/ 0 h 31341"/>
                <a:gd name="T2" fmla="*/ 0 w 30285"/>
                <a:gd name="T3" fmla="*/ 0 h 31341"/>
                <a:gd name="T4" fmla="*/ 0 w 30285"/>
                <a:gd name="T5" fmla="*/ 0 h 31341"/>
                <a:gd name="T6" fmla="*/ 0 60000 65536"/>
                <a:gd name="T7" fmla="*/ 0 60000 65536"/>
                <a:gd name="T8" fmla="*/ 0 60000 65536"/>
                <a:gd name="T9" fmla="*/ 0 w 30285"/>
                <a:gd name="T10" fmla="*/ 0 h 31341"/>
                <a:gd name="T11" fmla="*/ 30285 w 30285"/>
                <a:gd name="T12" fmla="*/ 31341 h 313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85" h="31341" fill="none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</a:path>
                <a:path w="30285" h="31341" stroke="0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  <a:lnTo>
                    <a:pt x="8685" y="21600"/>
                  </a:lnTo>
                  <a:lnTo>
                    <a:pt x="-1" y="1822"/>
                  </a:lnTo>
                  <a:close/>
                </a:path>
              </a:pathLst>
            </a:custGeom>
            <a:solidFill>
              <a:srgbClr val="CCCC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4" name="Arc 42"/>
            <p:cNvSpPr>
              <a:spLocks/>
            </p:cNvSpPr>
            <p:nvPr/>
          </p:nvSpPr>
          <p:spPr bwMode="auto">
            <a:xfrm>
              <a:off x="1443" y="1441"/>
              <a:ext cx="1634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CCCC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5" name="Arc 43"/>
            <p:cNvSpPr>
              <a:spLocks/>
            </p:cNvSpPr>
            <p:nvPr/>
          </p:nvSpPr>
          <p:spPr bwMode="auto">
            <a:xfrm rot="-5400000">
              <a:off x="1244" y="1889"/>
              <a:ext cx="720" cy="499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CCCC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6" name="Arc 44"/>
            <p:cNvSpPr>
              <a:spLocks/>
            </p:cNvSpPr>
            <p:nvPr/>
          </p:nvSpPr>
          <p:spPr bwMode="auto">
            <a:xfrm rot="-8988979">
              <a:off x="1538" y="2211"/>
              <a:ext cx="1019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CCCC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7" name="Arc 45"/>
            <p:cNvSpPr>
              <a:spLocks/>
            </p:cNvSpPr>
            <p:nvPr/>
          </p:nvSpPr>
          <p:spPr bwMode="auto">
            <a:xfrm rot="-10583242">
              <a:off x="2217" y="2270"/>
              <a:ext cx="1393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CCCC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8" name="Arc 46"/>
            <p:cNvSpPr>
              <a:spLocks/>
            </p:cNvSpPr>
            <p:nvPr/>
          </p:nvSpPr>
          <p:spPr bwMode="auto">
            <a:xfrm rot="9905626">
              <a:off x="3284" y="1971"/>
              <a:ext cx="771" cy="501"/>
            </a:xfrm>
            <a:custGeom>
              <a:avLst/>
              <a:gdLst>
                <a:gd name="T0" fmla="*/ 0 w 38664"/>
                <a:gd name="T1" fmla="*/ 0 h 32215"/>
                <a:gd name="T2" fmla="*/ 0 w 38664"/>
                <a:gd name="T3" fmla="*/ 0 h 32215"/>
                <a:gd name="T4" fmla="*/ 0 w 38664"/>
                <a:gd name="T5" fmla="*/ 0 h 32215"/>
                <a:gd name="T6" fmla="*/ 0 60000 65536"/>
                <a:gd name="T7" fmla="*/ 0 60000 65536"/>
                <a:gd name="T8" fmla="*/ 0 60000 65536"/>
                <a:gd name="T9" fmla="*/ 0 w 38664"/>
                <a:gd name="T10" fmla="*/ 0 h 32215"/>
                <a:gd name="T11" fmla="*/ 38664 w 38664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664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</a:path>
                <a:path w="38664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CCCC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1789" y="1971"/>
              <a:ext cx="1729" cy="621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50" name="Text Box 48"/>
          <p:cNvSpPr txBox="1">
            <a:spLocks noChangeArrowheads="1"/>
          </p:cNvSpPr>
          <p:nvPr/>
        </p:nvSpPr>
        <p:spPr bwMode="auto">
          <a:xfrm>
            <a:off x="8986745" y="3733800"/>
            <a:ext cx="1828800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ISP y 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1600">
                <a:solidFill>
                  <a:srgbClr val="3333CC"/>
                </a:solidFill>
                <a:cs typeface="Arial" panose="020B0604020202020204" pitchFamily="34" charset="0"/>
              </a:rPr>
              <a:t> 209.88.237.0/24</a:t>
            </a:r>
          </a:p>
        </p:txBody>
      </p:sp>
      <p:grpSp>
        <p:nvGrpSpPr>
          <p:cNvPr id="51" name="Group 49"/>
          <p:cNvGrpSpPr>
            <a:grpSpLocks/>
          </p:cNvGrpSpPr>
          <p:nvPr/>
        </p:nvGrpSpPr>
        <p:grpSpPr bwMode="auto">
          <a:xfrm flipH="1" flipV="1">
            <a:off x="5710145" y="5257800"/>
            <a:ext cx="2286000" cy="1371600"/>
            <a:chOff x="1344" y="1441"/>
            <a:chExt cx="2691" cy="1439"/>
          </a:xfrm>
        </p:grpSpPr>
        <p:sp>
          <p:nvSpPr>
            <p:cNvPr id="52" name="Rectangle 50"/>
            <p:cNvSpPr>
              <a:spLocks noChangeArrowheads="1"/>
            </p:cNvSpPr>
            <p:nvPr/>
          </p:nvSpPr>
          <p:spPr bwMode="auto">
            <a:xfrm>
              <a:off x="1680" y="1679"/>
              <a:ext cx="2112" cy="625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FR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53" name="Arc 51"/>
            <p:cNvSpPr>
              <a:spLocks/>
            </p:cNvSpPr>
            <p:nvPr/>
          </p:nvSpPr>
          <p:spPr bwMode="auto">
            <a:xfrm>
              <a:off x="2880" y="1536"/>
              <a:ext cx="1144" cy="488"/>
            </a:xfrm>
            <a:custGeom>
              <a:avLst/>
              <a:gdLst>
                <a:gd name="T0" fmla="*/ 0 w 30285"/>
                <a:gd name="T1" fmla="*/ 0 h 31341"/>
                <a:gd name="T2" fmla="*/ 0 w 30285"/>
                <a:gd name="T3" fmla="*/ 0 h 31341"/>
                <a:gd name="T4" fmla="*/ 0 w 30285"/>
                <a:gd name="T5" fmla="*/ 0 h 31341"/>
                <a:gd name="T6" fmla="*/ 0 60000 65536"/>
                <a:gd name="T7" fmla="*/ 0 60000 65536"/>
                <a:gd name="T8" fmla="*/ 0 60000 65536"/>
                <a:gd name="T9" fmla="*/ 0 w 30285"/>
                <a:gd name="T10" fmla="*/ 0 h 31341"/>
                <a:gd name="T11" fmla="*/ 30285 w 30285"/>
                <a:gd name="T12" fmla="*/ 31341 h 313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85" h="31341" fill="none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</a:path>
                <a:path w="30285" h="31341" stroke="0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  <a:lnTo>
                    <a:pt x="8685" y="21600"/>
                  </a:lnTo>
                  <a:lnTo>
                    <a:pt x="-1" y="1822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4" name="Arc 52"/>
            <p:cNvSpPr>
              <a:spLocks/>
            </p:cNvSpPr>
            <p:nvPr/>
          </p:nvSpPr>
          <p:spPr bwMode="auto">
            <a:xfrm>
              <a:off x="1434" y="1441"/>
              <a:ext cx="1631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5" name="Arc 53"/>
            <p:cNvSpPr>
              <a:spLocks/>
            </p:cNvSpPr>
            <p:nvPr/>
          </p:nvSpPr>
          <p:spPr bwMode="auto">
            <a:xfrm rot="-5400000">
              <a:off x="1235" y="1885"/>
              <a:ext cx="720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6" name="Arc 54"/>
            <p:cNvSpPr>
              <a:spLocks/>
            </p:cNvSpPr>
            <p:nvPr/>
          </p:nvSpPr>
          <p:spPr bwMode="auto">
            <a:xfrm rot="-8988979">
              <a:off x="1536" y="2209"/>
              <a:ext cx="1020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7" name="Arc 55"/>
            <p:cNvSpPr>
              <a:spLocks/>
            </p:cNvSpPr>
            <p:nvPr/>
          </p:nvSpPr>
          <p:spPr bwMode="auto">
            <a:xfrm rot="-10583242">
              <a:off x="2207" y="2267"/>
              <a:ext cx="1392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8" name="Arc 56"/>
            <p:cNvSpPr>
              <a:spLocks/>
            </p:cNvSpPr>
            <p:nvPr/>
          </p:nvSpPr>
          <p:spPr bwMode="auto">
            <a:xfrm rot="9905626">
              <a:off x="3263" y="1967"/>
              <a:ext cx="772" cy="501"/>
            </a:xfrm>
            <a:custGeom>
              <a:avLst/>
              <a:gdLst>
                <a:gd name="T0" fmla="*/ 0 w 38664"/>
                <a:gd name="T1" fmla="*/ 0 h 32215"/>
                <a:gd name="T2" fmla="*/ 0 w 38664"/>
                <a:gd name="T3" fmla="*/ 0 h 32215"/>
                <a:gd name="T4" fmla="*/ 0 w 38664"/>
                <a:gd name="T5" fmla="*/ 0 h 32215"/>
                <a:gd name="T6" fmla="*/ 0 60000 65536"/>
                <a:gd name="T7" fmla="*/ 0 60000 65536"/>
                <a:gd name="T8" fmla="*/ 0 60000 65536"/>
                <a:gd name="T9" fmla="*/ 0 w 38664"/>
                <a:gd name="T10" fmla="*/ 0 h 32215"/>
                <a:gd name="T11" fmla="*/ 38664 w 38664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664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</a:path>
                <a:path w="38664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1776" y="1967"/>
              <a:ext cx="1729" cy="625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FR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60" name="Text Box 58"/>
          <p:cNvSpPr txBox="1">
            <a:spLocks noChangeArrowheads="1"/>
          </p:cNvSpPr>
          <p:nvPr/>
        </p:nvSpPr>
        <p:spPr bwMode="auto">
          <a:xfrm>
            <a:off x="5862545" y="5638800"/>
            <a:ext cx="21336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cs typeface="Arial" panose="020B0604020202020204" pitchFamily="34" charset="0"/>
              </a:rPr>
              <a:t>Organization z1 :</a:t>
            </a: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1600">
                <a:solidFill>
                  <a:srgbClr val="3333CC"/>
                </a:solidFill>
                <a:cs typeface="Arial" panose="020B0604020202020204" pitchFamily="34" charset="0"/>
              </a:rPr>
              <a:t> 209.88.237.192/26</a:t>
            </a:r>
          </a:p>
        </p:txBody>
      </p:sp>
      <p:grpSp>
        <p:nvGrpSpPr>
          <p:cNvPr id="61" name="Group 59"/>
          <p:cNvGrpSpPr>
            <a:grpSpLocks/>
          </p:cNvGrpSpPr>
          <p:nvPr/>
        </p:nvGrpSpPr>
        <p:grpSpPr bwMode="auto">
          <a:xfrm flipH="1" flipV="1">
            <a:off x="8300945" y="5334000"/>
            <a:ext cx="2286000" cy="1371600"/>
            <a:chOff x="1344" y="1441"/>
            <a:chExt cx="2691" cy="1439"/>
          </a:xfrm>
        </p:grpSpPr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1680" y="1679"/>
              <a:ext cx="2112" cy="625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FR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3" name="Arc 61"/>
            <p:cNvSpPr>
              <a:spLocks/>
            </p:cNvSpPr>
            <p:nvPr/>
          </p:nvSpPr>
          <p:spPr bwMode="auto">
            <a:xfrm>
              <a:off x="2880" y="1536"/>
              <a:ext cx="1144" cy="488"/>
            </a:xfrm>
            <a:custGeom>
              <a:avLst/>
              <a:gdLst>
                <a:gd name="T0" fmla="*/ 0 w 30285"/>
                <a:gd name="T1" fmla="*/ 0 h 31341"/>
                <a:gd name="T2" fmla="*/ 0 w 30285"/>
                <a:gd name="T3" fmla="*/ 0 h 31341"/>
                <a:gd name="T4" fmla="*/ 0 w 30285"/>
                <a:gd name="T5" fmla="*/ 0 h 31341"/>
                <a:gd name="T6" fmla="*/ 0 60000 65536"/>
                <a:gd name="T7" fmla="*/ 0 60000 65536"/>
                <a:gd name="T8" fmla="*/ 0 60000 65536"/>
                <a:gd name="T9" fmla="*/ 0 w 30285"/>
                <a:gd name="T10" fmla="*/ 0 h 31341"/>
                <a:gd name="T11" fmla="*/ 30285 w 30285"/>
                <a:gd name="T12" fmla="*/ 31341 h 313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85" h="31341" fill="none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</a:path>
                <a:path w="30285" h="31341" stroke="0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  <a:lnTo>
                    <a:pt x="8685" y="21600"/>
                  </a:lnTo>
                  <a:lnTo>
                    <a:pt x="-1" y="1822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4" name="Arc 62"/>
            <p:cNvSpPr>
              <a:spLocks/>
            </p:cNvSpPr>
            <p:nvPr/>
          </p:nvSpPr>
          <p:spPr bwMode="auto">
            <a:xfrm>
              <a:off x="1434" y="1441"/>
              <a:ext cx="1631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5" name="Arc 63"/>
            <p:cNvSpPr>
              <a:spLocks/>
            </p:cNvSpPr>
            <p:nvPr/>
          </p:nvSpPr>
          <p:spPr bwMode="auto">
            <a:xfrm rot="-5400000">
              <a:off x="1235" y="1885"/>
              <a:ext cx="720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6" name="Arc 64"/>
            <p:cNvSpPr>
              <a:spLocks/>
            </p:cNvSpPr>
            <p:nvPr/>
          </p:nvSpPr>
          <p:spPr bwMode="auto">
            <a:xfrm rot="-8988979">
              <a:off x="1536" y="2209"/>
              <a:ext cx="1020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7" name="Arc 65"/>
            <p:cNvSpPr>
              <a:spLocks/>
            </p:cNvSpPr>
            <p:nvPr/>
          </p:nvSpPr>
          <p:spPr bwMode="auto">
            <a:xfrm rot="-10583242">
              <a:off x="2207" y="2267"/>
              <a:ext cx="1392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8" name="Arc 66"/>
            <p:cNvSpPr>
              <a:spLocks/>
            </p:cNvSpPr>
            <p:nvPr/>
          </p:nvSpPr>
          <p:spPr bwMode="auto">
            <a:xfrm rot="9905626">
              <a:off x="3263" y="1967"/>
              <a:ext cx="772" cy="501"/>
            </a:xfrm>
            <a:custGeom>
              <a:avLst/>
              <a:gdLst>
                <a:gd name="T0" fmla="*/ 0 w 38664"/>
                <a:gd name="T1" fmla="*/ 0 h 32215"/>
                <a:gd name="T2" fmla="*/ 0 w 38664"/>
                <a:gd name="T3" fmla="*/ 0 h 32215"/>
                <a:gd name="T4" fmla="*/ 0 w 38664"/>
                <a:gd name="T5" fmla="*/ 0 h 32215"/>
                <a:gd name="T6" fmla="*/ 0 60000 65536"/>
                <a:gd name="T7" fmla="*/ 0 60000 65536"/>
                <a:gd name="T8" fmla="*/ 0 60000 65536"/>
                <a:gd name="T9" fmla="*/ 0 w 38664"/>
                <a:gd name="T10" fmla="*/ 0 h 32215"/>
                <a:gd name="T11" fmla="*/ 38664 w 38664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664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</a:path>
                <a:path w="38664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9" name="Rectangle 67"/>
            <p:cNvSpPr>
              <a:spLocks noChangeArrowheads="1"/>
            </p:cNvSpPr>
            <p:nvPr/>
          </p:nvSpPr>
          <p:spPr bwMode="auto">
            <a:xfrm>
              <a:off x="1776" y="1967"/>
              <a:ext cx="1729" cy="625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fr-FR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70" name="Text Box 68"/>
          <p:cNvSpPr txBox="1">
            <a:spLocks noChangeArrowheads="1"/>
          </p:cNvSpPr>
          <p:nvPr/>
        </p:nvSpPr>
        <p:spPr bwMode="auto">
          <a:xfrm>
            <a:off x="8453345" y="5715000"/>
            <a:ext cx="21336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cs typeface="Arial" panose="020B0604020202020204" pitchFamily="34" charset="0"/>
              </a:rPr>
              <a:t>Organization z2 :</a:t>
            </a: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1600">
                <a:solidFill>
                  <a:srgbClr val="3333CC"/>
                </a:solidFill>
                <a:cs typeface="Arial" panose="020B0604020202020204" pitchFamily="34" charset="0"/>
              </a:rPr>
              <a:t> 209.88.237.0/26</a:t>
            </a:r>
          </a:p>
        </p:txBody>
      </p:sp>
    </p:spTree>
    <p:extLst>
      <p:ext uri="{BB962C8B-B14F-4D97-AF65-F5344CB8AC3E}">
        <p14:creationId xmlns:p14="http://schemas.microsoft.com/office/powerpoint/2010/main" val="4093231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CIDR and Routing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Line 2"/>
          <p:cNvSpPr>
            <a:spLocks noChangeShapeType="1"/>
          </p:cNvSpPr>
          <p:nvPr/>
        </p:nvSpPr>
        <p:spPr bwMode="auto">
          <a:xfrm flipV="1">
            <a:off x="3887825" y="3224728"/>
            <a:ext cx="17526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 flipV="1">
            <a:off x="7469225" y="2310328"/>
            <a:ext cx="17526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7621625" y="3758128"/>
            <a:ext cx="1524000" cy="762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8993225" y="4596328"/>
            <a:ext cx="381000" cy="1295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H="1">
            <a:off x="7088225" y="4596328"/>
            <a:ext cx="1828800" cy="1371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" name="Group 8"/>
          <p:cNvGrpSpPr>
            <a:grpSpLocks/>
          </p:cNvGrpSpPr>
          <p:nvPr/>
        </p:nvGrpSpPr>
        <p:grpSpPr bwMode="auto">
          <a:xfrm flipV="1">
            <a:off x="839825" y="1929328"/>
            <a:ext cx="3657600" cy="4724400"/>
            <a:chOff x="1344" y="1441"/>
            <a:chExt cx="2691" cy="1439"/>
          </a:xfrm>
        </p:grpSpPr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1680" y="1680"/>
              <a:ext cx="2112" cy="624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fr-FR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3" name="Arc 10"/>
            <p:cNvSpPr>
              <a:spLocks/>
            </p:cNvSpPr>
            <p:nvPr/>
          </p:nvSpPr>
          <p:spPr bwMode="auto">
            <a:xfrm>
              <a:off x="2880" y="1536"/>
              <a:ext cx="1145" cy="488"/>
            </a:xfrm>
            <a:custGeom>
              <a:avLst/>
              <a:gdLst>
                <a:gd name="T0" fmla="*/ 0 w 30285"/>
                <a:gd name="T1" fmla="*/ 0 h 31341"/>
                <a:gd name="T2" fmla="*/ 0 w 30285"/>
                <a:gd name="T3" fmla="*/ 0 h 31341"/>
                <a:gd name="T4" fmla="*/ 0 w 30285"/>
                <a:gd name="T5" fmla="*/ 0 h 31341"/>
                <a:gd name="T6" fmla="*/ 0 60000 65536"/>
                <a:gd name="T7" fmla="*/ 0 60000 65536"/>
                <a:gd name="T8" fmla="*/ 0 60000 65536"/>
                <a:gd name="T9" fmla="*/ 0 w 30285"/>
                <a:gd name="T10" fmla="*/ 0 h 31341"/>
                <a:gd name="T11" fmla="*/ 30285 w 30285"/>
                <a:gd name="T12" fmla="*/ 31341 h 313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85" h="31341" fill="none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</a:path>
                <a:path w="30285" h="31341" stroke="0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  <a:lnTo>
                    <a:pt x="8685" y="21600"/>
                  </a:lnTo>
                  <a:lnTo>
                    <a:pt x="-1" y="1822"/>
                  </a:lnTo>
                  <a:close/>
                </a:path>
              </a:pathLst>
            </a:custGeom>
            <a:solidFill>
              <a:srgbClr val="FFCC66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14" name="Arc 11"/>
            <p:cNvSpPr>
              <a:spLocks/>
            </p:cNvSpPr>
            <p:nvPr/>
          </p:nvSpPr>
          <p:spPr bwMode="auto">
            <a:xfrm>
              <a:off x="1433" y="1441"/>
              <a:ext cx="1632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CC66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15" name="Arc 12"/>
            <p:cNvSpPr>
              <a:spLocks/>
            </p:cNvSpPr>
            <p:nvPr/>
          </p:nvSpPr>
          <p:spPr bwMode="auto">
            <a:xfrm rot="-5400000">
              <a:off x="1235" y="1887"/>
              <a:ext cx="720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CC66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16" name="Arc 13"/>
            <p:cNvSpPr>
              <a:spLocks/>
            </p:cNvSpPr>
            <p:nvPr/>
          </p:nvSpPr>
          <p:spPr bwMode="auto">
            <a:xfrm rot="-8988979">
              <a:off x="1536" y="2208"/>
              <a:ext cx="1022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FFCC66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17" name="Arc 14"/>
            <p:cNvSpPr>
              <a:spLocks/>
            </p:cNvSpPr>
            <p:nvPr/>
          </p:nvSpPr>
          <p:spPr bwMode="auto">
            <a:xfrm rot="-10583242">
              <a:off x="2207" y="2267"/>
              <a:ext cx="1392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FFCC66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18" name="Arc 15"/>
            <p:cNvSpPr>
              <a:spLocks/>
            </p:cNvSpPr>
            <p:nvPr/>
          </p:nvSpPr>
          <p:spPr bwMode="auto">
            <a:xfrm rot="9905626">
              <a:off x="3264" y="1968"/>
              <a:ext cx="771" cy="501"/>
            </a:xfrm>
            <a:custGeom>
              <a:avLst/>
              <a:gdLst>
                <a:gd name="T0" fmla="*/ 0 w 38664"/>
                <a:gd name="T1" fmla="*/ 0 h 32215"/>
                <a:gd name="T2" fmla="*/ 0 w 38664"/>
                <a:gd name="T3" fmla="*/ 0 h 32215"/>
                <a:gd name="T4" fmla="*/ 0 w 38664"/>
                <a:gd name="T5" fmla="*/ 0 h 32215"/>
                <a:gd name="T6" fmla="*/ 0 60000 65536"/>
                <a:gd name="T7" fmla="*/ 0 60000 65536"/>
                <a:gd name="T8" fmla="*/ 0 60000 65536"/>
                <a:gd name="T9" fmla="*/ 0 w 38664"/>
                <a:gd name="T10" fmla="*/ 0 h 32215"/>
                <a:gd name="T11" fmla="*/ 38664 w 38664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664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</a:path>
                <a:path w="38664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CC66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1776" y="1968"/>
              <a:ext cx="1727" cy="624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fr-FR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7"/>
          <p:cNvGrpSpPr>
            <a:grpSpLocks/>
          </p:cNvGrpSpPr>
          <p:nvPr/>
        </p:nvGrpSpPr>
        <p:grpSpPr bwMode="auto">
          <a:xfrm flipV="1">
            <a:off x="5259425" y="1853128"/>
            <a:ext cx="3200400" cy="2362200"/>
            <a:chOff x="1344" y="1441"/>
            <a:chExt cx="2691" cy="1439"/>
          </a:xfrm>
        </p:grpSpPr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1680" y="1680"/>
              <a:ext cx="2112" cy="624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fr-FR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2" name="Arc 19"/>
            <p:cNvSpPr>
              <a:spLocks/>
            </p:cNvSpPr>
            <p:nvPr/>
          </p:nvSpPr>
          <p:spPr bwMode="auto">
            <a:xfrm>
              <a:off x="2880" y="1536"/>
              <a:ext cx="1144" cy="488"/>
            </a:xfrm>
            <a:custGeom>
              <a:avLst/>
              <a:gdLst>
                <a:gd name="T0" fmla="*/ 0 w 30285"/>
                <a:gd name="T1" fmla="*/ 0 h 31341"/>
                <a:gd name="T2" fmla="*/ 0 w 30285"/>
                <a:gd name="T3" fmla="*/ 0 h 31341"/>
                <a:gd name="T4" fmla="*/ 0 w 30285"/>
                <a:gd name="T5" fmla="*/ 0 h 31341"/>
                <a:gd name="T6" fmla="*/ 0 60000 65536"/>
                <a:gd name="T7" fmla="*/ 0 60000 65536"/>
                <a:gd name="T8" fmla="*/ 0 60000 65536"/>
                <a:gd name="T9" fmla="*/ 0 w 30285"/>
                <a:gd name="T10" fmla="*/ 0 h 31341"/>
                <a:gd name="T11" fmla="*/ 30285 w 30285"/>
                <a:gd name="T12" fmla="*/ 31341 h 313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85" h="31341" fill="none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</a:path>
                <a:path w="30285" h="31341" stroke="0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  <a:lnTo>
                    <a:pt x="8685" y="21600"/>
                  </a:lnTo>
                  <a:lnTo>
                    <a:pt x="-1" y="1822"/>
                  </a:lnTo>
                  <a:close/>
                </a:path>
              </a:pathLst>
            </a:custGeom>
            <a:solidFill>
              <a:srgbClr val="99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23" name="Arc 20"/>
            <p:cNvSpPr>
              <a:spLocks/>
            </p:cNvSpPr>
            <p:nvPr/>
          </p:nvSpPr>
          <p:spPr bwMode="auto">
            <a:xfrm>
              <a:off x="1433" y="1441"/>
              <a:ext cx="1631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99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24" name="Arc 21"/>
            <p:cNvSpPr>
              <a:spLocks/>
            </p:cNvSpPr>
            <p:nvPr/>
          </p:nvSpPr>
          <p:spPr bwMode="auto">
            <a:xfrm rot="-5400000">
              <a:off x="1233" y="1886"/>
              <a:ext cx="720" cy="502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99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25" name="Arc 22"/>
            <p:cNvSpPr>
              <a:spLocks/>
            </p:cNvSpPr>
            <p:nvPr/>
          </p:nvSpPr>
          <p:spPr bwMode="auto">
            <a:xfrm rot="-8988979">
              <a:off x="1536" y="2208"/>
              <a:ext cx="1021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99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26" name="Arc 23"/>
            <p:cNvSpPr>
              <a:spLocks/>
            </p:cNvSpPr>
            <p:nvPr/>
          </p:nvSpPr>
          <p:spPr bwMode="auto">
            <a:xfrm rot="-10583242">
              <a:off x="2208" y="2267"/>
              <a:ext cx="1391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99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27" name="Arc 24"/>
            <p:cNvSpPr>
              <a:spLocks/>
            </p:cNvSpPr>
            <p:nvPr/>
          </p:nvSpPr>
          <p:spPr bwMode="auto">
            <a:xfrm rot="9905626">
              <a:off x="3263" y="1968"/>
              <a:ext cx="772" cy="501"/>
            </a:xfrm>
            <a:custGeom>
              <a:avLst/>
              <a:gdLst>
                <a:gd name="T0" fmla="*/ 0 w 38664"/>
                <a:gd name="T1" fmla="*/ 0 h 32215"/>
                <a:gd name="T2" fmla="*/ 0 w 38664"/>
                <a:gd name="T3" fmla="*/ 0 h 32215"/>
                <a:gd name="T4" fmla="*/ 0 w 38664"/>
                <a:gd name="T5" fmla="*/ 0 h 32215"/>
                <a:gd name="T6" fmla="*/ 0 60000 65536"/>
                <a:gd name="T7" fmla="*/ 0 60000 65536"/>
                <a:gd name="T8" fmla="*/ 0 60000 65536"/>
                <a:gd name="T9" fmla="*/ 0 w 38664"/>
                <a:gd name="T10" fmla="*/ 0 h 32215"/>
                <a:gd name="T11" fmla="*/ 38664 w 38664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664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</a:path>
                <a:path w="38664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99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776" y="1968"/>
              <a:ext cx="1726" cy="624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fr-FR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29" name="Rectangle 26"/>
          <p:cNvSpPr>
            <a:spLocks noChangeArrowheads="1"/>
          </p:cNvSpPr>
          <p:nvPr/>
        </p:nvSpPr>
        <p:spPr bwMode="auto">
          <a:xfrm>
            <a:off x="5716625" y="2919928"/>
            <a:ext cx="17526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3333CC"/>
                </a:solidFill>
                <a:cs typeface="Arial" panose="020B0604020202020204" pitchFamily="34" charset="0"/>
              </a:rPr>
              <a:t>206.0.64.0/18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3333CC"/>
                </a:solidFill>
                <a:cs typeface="Arial" panose="020B0604020202020204" pitchFamily="34" charset="0"/>
              </a:rPr>
              <a:t>204.188.0.0/15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3333CC"/>
                </a:solidFill>
                <a:cs typeface="Arial" panose="020B0604020202020204" pitchFamily="34" charset="0"/>
              </a:rPr>
              <a:t>209.88.232.0/21</a:t>
            </a:r>
            <a:endParaRPr lang="en-US" altLang="en-US" sz="2000">
              <a:solidFill>
                <a:srgbClr val="3333CC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2000">
              <a:solidFill>
                <a:srgbClr val="3333CC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0" name="Text Box 27"/>
          <p:cNvSpPr txBox="1">
            <a:spLocks noChangeArrowheads="1"/>
          </p:cNvSpPr>
          <p:nvPr/>
        </p:nvSpPr>
        <p:spPr bwMode="auto">
          <a:xfrm>
            <a:off x="2135225" y="3529528"/>
            <a:ext cx="2286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Internet Backbone</a:t>
            </a:r>
          </a:p>
        </p:txBody>
      </p:sp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5716625" y="2462728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ISP X </a:t>
            </a: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owns:</a:t>
            </a: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32" name="Group 29"/>
          <p:cNvGrpSpPr>
            <a:grpSpLocks/>
          </p:cNvGrpSpPr>
          <p:nvPr/>
        </p:nvGrpSpPr>
        <p:grpSpPr bwMode="auto">
          <a:xfrm rot="16200000" flipV="1">
            <a:off x="8955125" y="1205428"/>
            <a:ext cx="1257300" cy="2400300"/>
            <a:chOff x="1344" y="1441"/>
            <a:chExt cx="2691" cy="1439"/>
          </a:xfrm>
        </p:grpSpPr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1697" y="1680"/>
              <a:ext cx="2110" cy="624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fr-FR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4" name="Arc 31"/>
            <p:cNvSpPr>
              <a:spLocks/>
            </p:cNvSpPr>
            <p:nvPr/>
          </p:nvSpPr>
          <p:spPr bwMode="auto">
            <a:xfrm>
              <a:off x="2900" y="1536"/>
              <a:ext cx="1145" cy="488"/>
            </a:xfrm>
            <a:custGeom>
              <a:avLst/>
              <a:gdLst>
                <a:gd name="T0" fmla="*/ 0 w 30285"/>
                <a:gd name="T1" fmla="*/ 0 h 31341"/>
                <a:gd name="T2" fmla="*/ 0 w 30285"/>
                <a:gd name="T3" fmla="*/ 0 h 31341"/>
                <a:gd name="T4" fmla="*/ 0 w 30285"/>
                <a:gd name="T5" fmla="*/ 0 h 31341"/>
                <a:gd name="T6" fmla="*/ 0 60000 65536"/>
                <a:gd name="T7" fmla="*/ 0 60000 65536"/>
                <a:gd name="T8" fmla="*/ 0 60000 65536"/>
                <a:gd name="T9" fmla="*/ 0 w 30285"/>
                <a:gd name="T10" fmla="*/ 0 h 31341"/>
                <a:gd name="T11" fmla="*/ 30285 w 30285"/>
                <a:gd name="T12" fmla="*/ 31341 h 313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85" h="31341" fill="none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</a:path>
                <a:path w="30285" h="31341" stroke="0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  <a:lnTo>
                    <a:pt x="8685" y="21600"/>
                  </a:lnTo>
                  <a:lnTo>
                    <a:pt x="-1" y="1822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35" name="Arc 32"/>
            <p:cNvSpPr>
              <a:spLocks/>
            </p:cNvSpPr>
            <p:nvPr/>
          </p:nvSpPr>
          <p:spPr bwMode="auto">
            <a:xfrm>
              <a:off x="1443" y="1441"/>
              <a:ext cx="1634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36" name="Arc 33"/>
            <p:cNvSpPr>
              <a:spLocks/>
            </p:cNvSpPr>
            <p:nvPr/>
          </p:nvSpPr>
          <p:spPr bwMode="auto">
            <a:xfrm rot="-5400000">
              <a:off x="1244" y="1889"/>
              <a:ext cx="720" cy="499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37" name="Arc 34"/>
            <p:cNvSpPr>
              <a:spLocks/>
            </p:cNvSpPr>
            <p:nvPr/>
          </p:nvSpPr>
          <p:spPr bwMode="auto">
            <a:xfrm rot="-8988979">
              <a:off x="1538" y="2211"/>
              <a:ext cx="1019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38" name="Arc 35"/>
            <p:cNvSpPr>
              <a:spLocks/>
            </p:cNvSpPr>
            <p:nvPr/>
          </p:nvSpPr>
          <p:spPr bwMode="auto">
            <a:xfrm rot="-10583242">
              <a:off x="2217" y="2270"/>
              <a:ext cx="1393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39" name="Arc 36"/>
            <p:cNvSpPr>
              <a:spLocks/>
            </p:cNvSpPr>
            <p:nvPr/>
          </p:nvSpPr>
          <p:spPr bwMode="auto">
            <a:xfrm rot="9905626">
              <a:off x="3284" y="1971"/>
              <a:ext cx="771" cy="501"/>
            </a:xfrm>
            <a:custGeom>
              <a:avLst/>
              <a:gdLst>
                <a:gd name="T0" fmla="*/ 0 w 38664"/>
                <a:gd name="T1" fmla="*/ 0 h 32215"/>
                <a:gd name="T2" fmla="*/ 0 w 38664"/>
                <a:gd name="T3" fmla="*/ 0 h 32215"/>
                <a:gd name="T4" fmla="*/ 0 w 38664"/>
                <a:gd name="T5" fmla="*/ 0 h 32215"/>
                <a:gd name="T6" fmla="*/ 0 60000 65536"/>
                <a:gd name="T7" fmla="*/ 0 60000 65536"/>
                <a:gd name="T8" fmla="*/ 0 60000 65536"/>
                <a:gd name="T9" fmla="*/ 0 w 38664"/>
                <a:gd name="T10" fmla="*/ 0 h 32215"/>
                <a:gd name="T11" fmla="*/ 38664 w 38664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664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</a:path>
                <a:path w="38664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789" y="1971"/>
              <a:ext cx="1729" cy="621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fr-FR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41" name="Text Box 38"/>
          <p:cNvSpPr txBox="1">
            <a:spLocks noChangeArrowheads="1"/>
          </p:cNvSpPr>
          <p:nvPr/>
        </p:nvSpPr>
        <p:spPr bwMode="auto">
          <a:xfrm>
            <a:off x="8688425" y="2081728"/>
            <a:ext cx="18288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cs typeface="Arial" panose="020B0604020202020204" pitchFamily="34" charset="0"/>
              </a:rPr>
              <a:t>Company X :</a:t>
            </a: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>
                <a:solidFill>
                  <a:srgbClr val="3333CC"/>
                </a:solidFill>
                <a:cs typeface="Arial" panose="020B0604020202020204" pitchFamily="34" charset="0"/>
              </a:rPr>
              <a:t>  206.0.68.0/22</a:t>
            </a: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42" name="Group 39"/>
          <p:cNvGrpSpPr>
            <a:grpSpLocks/>
          </p:cNvGrpSpPr>
          <p:nvPr/>
        </p:nvGrpSpPr>
        <p:grpSpPr bwMode="auto">
          <a:xfrm rot="16200000" flipV="1">
            <a:off x="9031325" y="3034228"/>
            <a:ext cx="1257300" cy="2400300"/>
            <a:chOff x="1344" y="1441"/>
            <a:chExt cx="2691" cy="1439"/>
          </a:xfrm>
        </p:grpSpPr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1697" y="1680"/>
              <a:ext cx="2110" cy="624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fr-FR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4" name="Arc 41"/>
            <p:cNvSpPr>
              <a:spLocks/>
            </p:cNvSpPr>
            <p:nvPr/>
          </p:nvSpPr>
          <p:spPr bwMode="auto">
            <a:xfrm>
              <a:off x="2900" y="1536"/>
              <a:ext cx="1145" cy="488"/>
            </a:xfrm>
            <a:custGeom>
              <a:avLst/>
              <a:gdLst>
                <a:gd name="T0" fmla="*/ 0 w 30285"/>
                <a:gd name="T1" fmla="*/ 0 h 31341"/>
                <a:gd name="T2" fmla="*/ 0 w 30285"/>
                <a:gd name="T3" fmla="*/ 0 h 31341"/>
                <a:gd name="T4" fmla="*/ 0 w 30285"/>
                <a:gd name="T5" fmla="*/ 0 h 31341"/>
                <a:gd name="T6" fmla="*/ 0 60000 65536"/>
                <a:gd name="T7" fmla="*/ 0 60000 65536"/>
                <a:gd name="T8" fmla="*/ 0 60000 65536"/>
                <a:gd name="T9" fmla="*/ 0 w 30285"/>
                <a:gd name="T10" fmla="*/ 0 h 31341"/>
                <a:gd name="T11" fmla="*/ 30285 w 30285"/>
                <a:gd name="T12" fmla="*/ 31341 h 313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85" h="31341" fill="none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</a:path>
                <a:path w="30285" h="31341" stroke="0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  <a:lnTo>
                    <a:pt x="8685" y="21600"/>
                  </a:lnTo>
                  <a:lnTo>
                    <a:pt x="-1" y="1822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45" name="Arc 42"/>
            <p:cNvSpPr>
              <a:spLocks/>
            </p:cNvSpPr>
            <p:nvPr/>
          </p:nvSpPr>
          <p:spPr bwMode="auto">
            <a:xfrm>
              <a:off x="1443" y="1441"/>
              <a:ext cx="1634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46" name="Arc 43"/>
            <p:cNvSpPr>
              <a:spLocks/>
            </p:cNvSpPr>
            <p:nvPr/>
          </p:nvSpPr>
          <p:spPr bwMode="auto">
            <a:xfrm rot="-5400000">
              <a:off x="1244" y="1889"/>
              <a:ext cx="720" cy="499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47" name="Arc 44"/>
            <p:cNvSpPr>
              <a:spLocks/>
            </p:cNvSpPr>
            <p:nvPr/>
          </p:nvSpPr>
          <p:spPr bwMode="auto">
            <a:xfrm rot="-8988979">
              <a:off x="1538" y="2211"/>
              <a:ext cx="1019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48" name="Arc 45"/>
            <p:cNvSpPr>
              <a:spLocks/>
            </p:cNvSpPr>
            <p:nvPr/>
          </p:nvSpPr>
          <p:spPr bwMode="auto">
            <a:xfrm rot="-10583242">
              <a:off x="2217" y="2270"/>
              <a:ext cx="1393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49" name="Arc 46"/>
            <p:cNvSpPr>
              <a:spLocks/>
            </p:cNvSpPr>
            <p:nvPr/>
          </p:nvSpPr>
          <p:spPr bwMode="auto">
            <a:xfrm rot="9905626">
              <a:off x="3284" y="1971"/>
              <a:ext cx="771" cy="501"/>
            </a:xfrm>
            <a:custGeom>
              <a:avLst/>
              <a:gdLst>
                <a:gd name="T0" fmla="*/ 0 w 38664"/>
                <a:gd name="T1" fmla="*/ 0 h 32215"/>
                <a:gd name="T2" fmla="*/ 0 w 38664"/>
                <a:gd name="T3" fmla="*/ 0 h 32215"/>
                <a:gd name="T4" fmla="*/ 0 w 38664"/>
                <a:gd name="T5" fmla="*/ 0 h 32215"/>
                <a:gd name="T6" fmla="*/ 0 60000 65536"/>
                <a:gd name="T7" fmla="*/ 0 60000 65536"/>
                <a:gd name="T8" fmla="*/ 0 60000 65536"/>
                <a:gd name="T9" fmla="*/ 0 w 38664"/>
                <a:gd name="T10" fmla="*/ 0 h 32215"/>
                <a:gd name="T11" fmla="*/ 38664 w 38664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664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</a:path>
                <a:path w="38664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chemeClr val="hlink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1789" y="1971"/>
              <a:ext cx="1729" cy="621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fr-FR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51" name="Text Box 48"/>
          <p:cNvSpPr txBox="1">
            <a:spLocks noChangeArrowheads="1"/>
          </p:cNvSpPr>
          <p:nvPr/>
        </p:nvSpPr>
        <p:spPr bwMode="auto">
          <a:xfrm>
            <a:off x="8840825" y="3986728"/>
            <a:ext cx="1828800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cs typeface="Arial" panose="020B0604020202020204" pitchFamily="34" charset="0"/>
              </a:rPr>
              <a:t>ISP y :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>
                <a:solidFill>
                  <a:srgbClr val="3333CC"/>
                </a:solidFill>
                <a:cs typeface="Arial" panose="020B0604020202020204" pitchFamily="34" charset="0"/>
              </a:rPr>
              <a:t> 209.88.237.0/24</a:t>
            </a:r>
          </a:p>
        </p:txBody>
      </p:sp>
      <p:grpSp>
        <p:nvGrpSpPr>
          <p:cNvPr id="52" name="Group 49"/>
          <p:cNvGrpSpPr>
            <a:grpSpLocks/>
          </p:cNvGrpSpPr>
          <p:nvPr/>
        </p:nvGrpSpPr>
        <p:grpSpPr bwMode="auto">
          <a:xfrm flipH="1" flipV="1">
            <a:off x="5564225" y="5510728"/>
            <a:ext cx="2286000" cy="1371600"/>
            <a:chOff x="1344" y="1441"/>
            <a:chExt cx="2691" cy="1439"/>
          </a:xfrm>
        </p:grpSpPr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1680" y="1679"/>
              <a:ext cx="2112" cy="625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fr-FR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54" name="Arc 51"/>
            <p:cNvSpPr>
              <a:spLocks/>
            </p:cNvSpPr>
            <p:nvPr/>
          </p:nvSpPr>
          <p:spPr bwMode="auto">
            <a:xfrm>
              <a:off x="2880" y="1536"/>
              <a:ext cx="1144" cy="488"/>
            </a:xfrm>
            <a:custGeom>
              <a:avLst/>
              <a:gdLst>
                <a:gd name="T0" fmla="*/ 0 w 30285"/>
                <a:gd name="T1" fmla="*/ 0 h 31341"/>
                <a:gd name="T2" fmla="*/ 0 w 30285"/>
                <a:gd name="T3" fmla="*/ 0 h 31341"/>
                <a:gd name="T4" fmla="*/ 0 w 30285"/>
                <a:gd name="T5" fmla="*/ 0 h 31341"/>
                <a:gd name="T6" fmla="*/ 0 60000 65536"/>
                <a:gd name="T7" fmla="*/ 0 60000 65536"/>
                <a:gd name="T8" fmla="*/ 0 60000 65536"/>
                <a:gd name="T9" fmla="*/ 0 w 30285"/>
                <a:gd name="T10" fmla="*/ 0 h 31341"/>
                <a:gd name="T11" fmla="*/ 30285 w 30285"/>
                <a:gd name="T12" fmla="*/ 31341 h 313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85" h="31341" fill="none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</a:path>
                <a:path w="30285" h="31341" stroke="0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  <a:lnTo>
                    <a:pt x="8685" y="21600"/>
                  </a:lnTo>
                  <a:lnTo>
                    <a:pt x="-1" y="1822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5" name="Arc 52"/>
            <p:cNvSpPr>
              <a:spLocks/>
            </p:cNvSpPr>
            <p:nvPr/>
          </p:nvSpPr>
          <p:spPr bwMode="auto">
            <a:xfrm>
              <a:off x="1434" y="1441"/>
              <a:ext cx="1631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6" name="Arc 53"/>
            <p:cNvSpPr>
              <a:spLocks/>
            </p:cNvSpPr>
            <p:nvPr/>
          </p:nvSpPr>
          <p:spPr bwMode="auto">
            <a:xfrm rot="-5400000">
              <a:off x="1235" y="1885"/>
              <a:ext cx="720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7" name="Arc 54"/>
            <p:cNvSpPr>
              <a:spLocks/>
            </p:cNvSpPr>
            <p:nvPr/>
          </p:nvSpPr>
          <p:spPr bwMode="auto">
            <a:xfrm rot="-8988979">
              <a:off x="1536" y="2209"/>
              <a:ext cx="1020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8" name="Arc 55"/>
            <p:cNvSpPr>
              <a:spLocks/>
            </p:cNvSpPr>
            <p:nvPr/>
          </p:nvSpPr>
          <p:spPr bwMode="auto">
            <a:xfrm rot="-10583242">
              <a:off x="2207" y="2267"/>
              <a:ext cx="1392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59" name="Arc 56"/>
            <p:cNvSpPr>
              <a:spLocks/>
            </p:cNvSpPr>
            <p:nvPr/>
          </p:nvSpPr>
          <p:spPr bwMode="auto">
            <a:xfrm rot="9905626">
              <a:off x="3263" y="1967"/>
              <a:ext cx="772" cy="501"/>
            </a:xfrm>
            <a:custGeom>
              <a:avLst/>
              <a:gdLst>
                <a:gd name="T0" fmla="*/ 0 w 38664"/>
                <a:gd name="T1" fmla="*/ 0 h 32215"/>
                <a:gd name="T2" fmla="*/ 0 w 38664"/>
                <a:gd name="T3" fmla="*/ 0 h 32215"/>
                <a:gd name="T4" fmla="*/ 0 w 38664"/>
                <a:gd name="T5" fmla="*/ 0 h 32215"/>
                <a:gd name="T6" fmla="*/ 0 60000 65536"/>
                <a:gd name="T7" fmla="*/ 0 60000 65536"/>
                <a:gd name="T8" fmla="*/ 0 60000 65536"/>
                <a:gd name="T9" fmla="*/ 0 w 38664"/>
                <a:gd name="T10" fmla="*/ 0 h 32215"/>
                <a:gd name="T11" fmla="*/ 38664 w 38664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664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</a:path>
                <a:path w="38664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1776" y="1967"/>
              <a:ext cx="1729" cy="625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fr-FR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61" name="Text Box 58"/>
          <p:cNvSpPr txBox="1">
            <a:spLocks noChangeArrowheads="1"/>
          </p:cNvSpPr>
          <p:nvPr/>
        </p:nvSpPr>
        <p:spPr bwMode="auto">
          <a:xfrm>
            <a:off x="5716625" y="5891728"/>
            <a:ext cx="21336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cs typeface="Arial" panose="020B0604020202020204" pitchFamily="34" charset="0"/>
              </a:rPr>
              <a:t>Organization z1 :</a:t>
            </a: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>
                <a:solidFill>
                  <a:srgbClr val="3333CC"/>
                </a:solidFill>
                <a:cs typeface="Arial" panose="020B0604020202020204" pitchFamily="34" charset="0"/>
              </a:rPr>
              <a:t> 209.88.237.192/26</a:t>
            </a:r>
          </a:p>
        </p:txBody>
      </p:sp>
      <p:grpSp>
        <p:nvGrpSpPr>
          <p:cNvPr id="62" name="Group 59"/>
          <p:cNvGrpSpPr>
            <a:grpSpLocks/>
          </p:cNvGrpSpPr>
          <p:nvPr/>
        </p:nvGrpSpPr>
        <p:grpSpPr bwMode="auto">
          <a:xfrm flipH="1" flipV="1">
            <a:off x="8155025" y="5586928"/>
            <a:ext cx="2286000" cy="1371600"/>
            <a:chOff x="1344" y="1441"/>
            <a:chExt cx="2691" cy="1439"/>
          </a:xfrm>
        </p:grpSpPr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1680" y="1679"/>
              <a:ext cx="2112" cy="625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fr-FR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4" name="Arc 61"/>
            <p:cNvSpPr>
              <a:spLocks/>
            </p:cNvSpPr>
            <p:nvPr/>
          </p:nvSpPr>
          <p:spPr bwMode="auto">
            <a:xfrm>
              <a:off x="2880" y="1536"/>
              <a:ext cx="1144" cy="488"/>
            </a:xfrm>
            <a:custGeom>
              <a:avLst/>
              <a:gdLst>
                <a:gd name="T0" fmla="*/ 0 w 30285"/>
                <a:gd name="T1" fmla="*/ 0 h 31341"/>
                <a:gd name="T2" fmla="*/ 0 w 30285"/>
                <a:gd name="T3" fmla="*/ 0 h 31341"/>
                <a:gd name="T4" fmla="*/ 0 w 30285"/>
                <a:gd name="T5" fmla="*/ 0 h 31341"/>
                <a:gd name="T6" fmla="*/ 0 60000 65536"/>
                <a:gd name="T7" fmla="*/ 0 60000 65536"/>
                <a:gd name="T8" fmla="*/ 0 60000 65536"/>
                <a:gd name="T9" fmla="*/ 0 w 30285"/>
                <a:gd name="T10" fmla="*/ 0 h 31341"/>
                <a:gd name="T11" fmla="*/ 30285 w 30285"/>
                <a:gd name="T12" fmla="*/ 31341 h 3134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85" h="31341" fill="none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</a:path>
                <a:path w="30285" h="31341" stroke="0" extrusionOk="0">
                  <a:moveTo>
                    <a:pt x="-1" y="1822"/>
                  </a:moveTo>
                  <a:cubicBezTo>
                    <a:pt x="2737" y="620"/>
                    <a:pt x="5695" y="-1"/>
                    <a:pt x="8685" y="-1"/>
                  </a:cubicBezTo>
                  <a:cubicBezTo>
                    <a:pt x="20614" y="0"/>
                    <a:pt x="30285" y="9670"/>
                    <a:pt x="30285" y="21600"/>
                  </a:cubicBezTo>
                  <a:cubicBezTo>
                    <a:pt x="30285" y="24983"/>
                    <a:pt x="29489" y="28320"/>
                    <a:pt x="27963" y="31340"/>
                  </a:cubicBezTo>
                  <a:lnTo>
                    <a:pt x="8685" y="21600"/>
                  </a:lnTo>
                  <a:lnTo>
                    <a:pt x="-1" y="1822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65" name="Arc 62"/>
            <p:cNvSpPr>
              <a:spLocks/>
            </p:cNvSpPr>
            <p:nvPr/>
          </p:nvSpPr>
          <p:spPr bwMode="auto">
            <a:xfrm>
              <a:off x="1434" y="1441"/>
              <a:ext cx="1631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66" name="Arc 63"/>
            <p:cNvSpPr>
              <a:spLocks/>
            </p:cNvSpPr>
            <p:nvPr/>
          </p:nvSpPr>
          <p:spPr bwMode="auto">
            <a:xfrm rot="-5400000">
              <a:off x="1235" y="1885"/>
              <a:ext cx="720" cy="501"/>
            </a:xfrm>
            <a:custGeom>
              <a:avLst/>
              <a:gdLst>
                <a:gd name="T0" fmla="*/ 0 w 43200"/>
                <a:gd name="T1" fmla="*/ 0 h 32215"/>
                <a:gd name="T2" fmla="*/ 0 w 43200"/>
                <a:gd name="T3" fmla="*/ 0 h 32215"/>
                <a:gd name="T4" fmla="*/ 0 w 43200"/>
                <a:gd name="T5" fmla="*/ 0 h 32215"/>
                <a:gd name="T6" fmla="*/ 0 60000 65536"/>
                <a:gd name="T7" fmla="*/ 0 60000 65536"/>
                <a:gd name="T8" fmla="*/ 0 60000 65536"/>
                <a:gd name="T9" fmla="*/ 0 w 43200"/>
                <a:gd name="T10" fmla="*/ 0 h 32215"/>
                <a:gd name="T11" fmla="*/ 43200 w 43200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</a:path>
                <a:path w="43200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199" y="9670"/>
                    <a:pt x="43199" y="21599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67" name="Arc 64"/>
            <p:cNvSpPr>
              <a:spLocks/>
            </p:cNvSpPr>
            <p:nvPr/>
          </p:nvSpPr>
          <p:spPr bwMode="auto">
            <a:xfrm rot="-8988979">
              <a:off x="1536" y="2209"/>
              <a:ext cx="1020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68" name="Arc 65"/>
            <p:cNvSpPr>
              <a:spLocks/>
            </p:cNvSpPr>
            <p:nvPr/>
          </p:nvSpPr>
          <p:spPr bwMode="auto">
            <a:xfrm rot="-10583242">
              <a:off x="2207" y="2267"/>
              <a:ext cx="1392" cy="613"/>
            </a:xfrm>
            <a:custGeom>
              <a:avLst/>
              <a:gdLst>
                <a:gd name="T0" fmla="*/ 0 w 43200"/>
                <a:gd name="T1" fmla="*/ 0 h 39421"/>
                <a:gd name="T2" fmla="*/ 0 w 43200"/>
                <a:gd name="T3" fmla="*/ 0 h 39421"/>
                <a:gd name="T4" fmla="*/ 0 w 43200"/>
                <a:gd name="T5" fmla="*/ 0 h 39421"/>
                <a:gd name="T6" fmla="*/ 0 60000 65536"/>
                <a:gd name="T7" fmla="*/ 0 60000 65536"/>
                <a:gd name="T8" fmla="*/ 0 60000 65536"/>
                <a:gd name="T9" fmla="*/ 0 w 43200"/>
                <a:gd name="T10" fmla="*/ 0 h 39421"/>
                <a:gd name="T11" fmla="*/ 43200 w 43200"/>
                <a:gd name="T12" fmla="*/ 39421 h 394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9421" fill="none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39421" stroke="0" extrusionOk="0">
                  <a:moveTo>
                    <a:pt x="9394" y="39420"/>
                  </a:moveTo>
                  <a:cubicBezTo>
                    <a:pt x="3514" y="35393"/>
                    <a:pt x="0" y="2872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9394" y="39420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69" name="Arc 66"/>
            <p:cNvSpPr>
              <a:spLocks/>
            </p:cNvSpPr>
            <p:nvPr/>
          </p:nvSpPr>
          <p:spPr bwMode="auto">
            <a:xfrm rot="9905626">
              <a:off x="3263" y="1967"/>
              <a:ext cx="772" cy="501"/>
            </a:xfrm>
            <a:custGeom>
              <a:avLst/>
              <a:gdLst>
                <a:gd name="T0" fmla="*/ 0 w 38664"/>
                <a:gd name="T1" fmla="*/ 0 h 32215"/>
                <a:gd name="T2" fmla="*/ 0 w 38664"/>
                <a:gd name="T3" fmla="*/ 0 h 32215"/>
                <a:gd name="T4" fmla="*/ 0 w 38664"/>
                <a:gd name="T5" fmla="*/ 0 h 32215"/>
                <a:gd name="T6" fmla="*/ 0 60000 65536"/>
                <a:gd name="T7" fmla="*/ 0 60000 65536"/>
                <a:gd name="T8" fmla="*/ 0 60000 65536"/>
                <a:gd name="T9" fmla="*/ 0 w 38664"/>
                <a:gd name="T10" fmla="*/ 0 h 32215"/>
                <a:gd name="T11" fmla="*/ 38664 w 38664"/>
                <a:gd name="T12" fmla="*/ 32215 h 322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664" h="32215" fill="none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</a:path>
                <a:path w="38664" h="32215" stroke="0" extrusionOk="0">
                  <a:moveTo>
                    <a:pt x="2788" y="32214"/>
                  </a:moveTo>
                  <a:cubicBezTo>
                    <a:pt x="960" y="28975"/>
                    <a:pt x="0" y="2531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28273" y="0"/>
                    <a:pt x="34571" y="3084"/>
                    <a:pt x="38663" y="8356"/>
                  </a:cubicBezTo>
                  <a:lnTo>
                    <a:pt x="21600" y="21600"/>
                  </a:lnTo>
                  <a:lnTo>
                    <a:pt x="2788" y="32214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1433" tIns="45717" rIns="91433" bIns="45717" anchor="ctr"/>
            <a:lstStyle/>
            <a:p>
              <a:endParaRPr lang="en-US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1776" y="1967"/>
              <a:ext cx="1729" cy="625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3" tIns="45717" rIns="91433" bIns="45717" anchor="ctr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fr-FR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71" name="Text Box 68"/>
          <p:cNvSpPr txBox="1">
            <a:spLocks noChangeArrowheads="1"/>
          </p:cNvSpPr>
          <p:nvPr/>
        </p:nvSpPr>
        <p:spPr bwMode="auto">
          <a:xfrm>
            <a:off x="8307425" y="5967928"/>
            <a:ext cx="21336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cs typeface="Arial" panose="020B0604020202020204" pitchFamily="34" charset="0"/>
              </a:rPr>
              <a:t>Organization z2 :</a:t>
            </a:r>
            <a:endParaRPr lang="en-US" altLang="en-US" sz="2000" b="1">
              <a:solidFill>
                <a:srgbClr val="000000"/>
              </a:solidFill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>
                <a:solidFill>
                  <a:srgbClr val="3333CC"/>
                </a:solidFill>
                <a:cs typeface="Arial" panose="020B0604020202020204" pitchFamily="34" charset="0"/>
              </a:rPr>
              <a:t> 209.88.237.0/26</a:t>
            </a:r>
          </a:p>
        </p:txBody>
      </p:sp>
      <p:sp>
        <p:nvSpPr>
          <p:cNvPr id="72" name="AutoShape 69"/>
          <p:cNvSpPr>
            <a:spLocks/>
          </p:cNvSpPr>
          <p:nvPr/>
        </p:nvSpPr>
        <p:spPr bwMode="auto">
          <a:xfrm>
            <a:off x="2135225" y="5510728"/>
            <a:ext cx="3190875" cy="1108075"/>
          </a:xfrm>
          <a:prstGeom prst="borderCallout1">
            <a:avLst>
              <a:gd name="adj1" fmla="val 10315"/>
              <a:gd name="adj2" fmla="val -2389"/>
              <a:gd name="adj3" fmla="val -42264"/>
              <a:gd name="adj4" fmla="val -5375"/>
            </a:avLst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cs typeface="Arial" panose="020B0604020202020204" pitchFamily="34" charset="0"/>
              </a:rPr>
              <a:t>Backbone sends everything which matches the prefixes</a:t>
            </a:r>
            <a:r>
              <a:rPr lang="en-US" altLang="en-US" sz="1600">
                <a:solidFill>
                  <a:srgbClr val="3333CC"/>
                </a:solidFill>
                <a:cs typeface="Arial" panose="020B0604020202020204" pitchFamily="34" charset="0"/>
              </a:rPr>
              <a:t> 206.0.64.0/18, 204.188.0.0/15, 209.88.232.0/21 </a:t>
            </a:r>
            <a:r>
              <a:rPr lang="en-US" altLang="en-US" sz="1600">
                <a:solidFill>
                  <a:srgbClr val="000000"/>
                </a:solidFill>
                <a:cs typeface="Arial" panose="020B0604020202020204" pitchFamily="34" charset="0"/>
              </a:rPr>
              <a:t>to ISP X.</a:t>
            </a:r>
          </a:p>
        </p:txBody>
      </p:sp>
      <p:sp>
        <p:nvSpPr>
          <p:cNvPr id="73" name="AutoShape 70"/>
          <p:cNvSpPr>
            <a:spLocks/>
          </p:cNvSpPr>
          <p:nvPr/>
        </p:nvSpPr>
        <p:spPr bwMode="auto">
          <a:xfrm>
            <a:off x="2363825" y="3758128"/>
            <a:ext cx="3190875" cy="1108075"/>
          </a:xfrm>
          <a:prstGeom prst="borderCallout1">
            <a:avLst>
              <a:gd name="adj1" fmla="val 10315"/>
              <a:gd name="adj2" fmla="val 102389"/>
              <a:gd name="adj3" fmla="val 2435"/>
              <a:gd name="adj4" fmla="val 116120"/>
            </a:avLst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cs typeface="Arial" panose="020B0604020202020204" pitchFamily="34" charset="0"/>
              </a:rPr>
              <a:t>ISP X sends everything which matches the prefix: </a:t>
            </a:r>
            <a:r>
              <a:rPr lang="en-US" altLang="en-US" sz="1600">
                <a:solidFill>
                  <a:srgbClr val="3333CC"/>
                </a:solidFill>
                <a:cs typeface="Arial" panose="020B0604020202020204" pitchFamily="34" charset="0"/>
              </a:rPr>
              <a:t>206.0.68.0/22  </a:t>
            </a:r>
            <a:r>
              <a:rPr lang="en-US" altLang="en-US" sz="1600">
                <a:solidFill>
                  <a:srgbClr val="000000"/>
                </a:solidFill>
                <a:cs typeface="Arial" panose="020B0604020202020204" pitchFamily="34" charset="0"/>
              </a:rPr>
              <a:t>to Company X,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3333CC"/>
                </a:solidFill>
                <a:cs typeface="Arial" panose="020B0604020202020204" pitchFamily="34" charset="0"/>
              </a:rPr>
              <a:t>209.88.237.0/24 </a:t>
            </a:r>
            <a:r>
              <a:rPr lang="en-US" altLang="en-US" sz="1600">
                <a:solidFill>
                  <a:srgbClr val="000000"/>
                </a:solidFill>
                <a:cs typeface="Arial" panose="020B0604020202020204" pitchFamily="34" charset="0"/>
              </a:rPr>
              <a:t>to ISP y</a:t>
            </a:r>
          </a:p>
        </p:txBody>
      </p:sp>
      <p:sp>
        <p:nvSpPr>
          <p:cNvPr id="74" name="AutoShape 71"/>
          <p:cNvSpPr>
            <a:spLocks/>
          </p:cNvSpPr>
          <p:nvPr/>
        </p:nvSpPr>
        <p:spPr bwMode="auto">
          <a:xfrm>
            <a:off x="3192500" y="1268928"/>
            <a:ext cx="3190875" cy="863600"/>
          </a:xfrm>
          <a:prstGeom prst="borderCallout1">
            <a:avLst>
              <a:gd name="adj1" fmla="val 13236"/>
              <a:gd name="adj2" fmla="val -2389"/>
              <a:gd name="adj3" fmla="val 194852"/>
              <a:gd name="adj4" fmla="val -20894"/>
            </a:avLst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cs typeface="Arial" panose="020B0604020202020204" pitchFamily="34" charset="0"/>
              </a:rPr>
              <a:t>Backbone routers do not know anything about Company X, ISP Y, or Organizations z1, z2.</a:t>
            </a: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5" name="AutoShape 72"/>
          <p:cNvSpPr>
            <a:spLocks/>
          </p:cNvSpPr>
          <p:nvPr/>
        </p:nvSpPr>
        <p:spPr bwMode="auto">
          <a:xfrm>
            <a:off x="2059025" y="2615128"/>
            <a:ext cx="3190875" cy="619125"/>
          </a:xfrm>
          <a:prstGeom prst="borderCallout1">
            <a:avLst>
              <a:gd name="adj1" fmla="val 18463"/>
              <a:gd name="adj2" fmla="val 102389"/>
              <a:gd name="adj3" fmla="val 72051"/>
              <a:gd name="adj4" fmla="val 118806"/>
            </a:avLst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cs typeface="Arial" panose="020B0604020202020204" pitchFamily="34" charset="0"/>
              </a:rPr>
              <a:t>ISP X does not know about Organizations z1, z2.</a:t>
            </a: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6" name="AutoShape 73"/>
          <p:cNvSpPr>
            <a:spLocks/>
          </p:cNvSpPr>
          <p:nvPr/>
        </p:nvSpPr>
        <p:spPr bwMode="auto">
          <a:xfrm>
            <a:off x="5488025" y="2534166"/>
            <a:ext cx="3886200" cy="1108075"/>
          </a:xfrm>
          <a:prstGeom prst="borderCallout1">
            <a:avLst>
              <a:gd name="adj1" fmla="val 8449"/>
              <a:gd name="adj2" fmla="val 101963"/>
              <a:gd name="adj3" fmla="val 94838"/>
              <a:gd name="adj4" fmla="val 120097"/>
            </a:avLst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cs typeface="Arial" panose="020B0604020202020204" pitchFamily="34" charset="0"/>
              </a:rPr>
              <a:t>ISP y sends everything which matches the prefix: </a:t>
            </a:r>
            <a:br>
              <a:rPr lang="en-US" altLang="en-US" sz="1600">
                <a:solidFill>
                  <a:srgbClr val="000000"/>
                </a:solidFill>
                <a:cs typeface="Arial" panose="020B0604020202020204" pitchFamily="34" charset="0"/>
              </a:rPr>
            </a:br>
            <a:r>
              <a:rPr lang="en-US" altLang="en-US" sz="1600">
                <a:solidFill>
                  <a:srgbClr val="3333CC"/>
                </a:solidFill>
                <a:cs typeface="Arial" panose="020B0604020202020204" pitchFamily="34" charset="0"/>
              </a:rPr>
              <a:t>209.88.237.192/26 </a:t>
            </a:r>
            <a:r>
              <a:rPr lang="en-US" altLang="en-US" sz="1600">
                <a:solidFill>
                  <a:srgbClr val="000000"/>
                </a:solidFill>
                <a:cs typeface="Arial" panose="020B0604020202020204" pitchFamily="34" charset="0"/>
              </a:rPr>
              <a:t>to Organizations z1</a:t>
            </a:r>
            <a:br>
              <a:rPr lang="en-US" altLang="en-US" sz="1600">
                <a:solidFill>
                  <a:srgbClr val="000000"/>
                </a:solidFill>
                <a:cs typeface="Arial" panose="020B0604020202020204" pitchFamily="34" charset="0"/>
              </a:rPr>
            </a:br>
            <a:r>
              <a:rPr lang="en-US" altLang="en-US" sz="160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en-US" sz="1600">
                <a:solidFill>
                  <a:srgbClr val="3333CC"/>
                </a:solidFill>
                <a:cs typeface="Arial" panose="020B0604020202020204" pitchFamily="34" charset="0"/>
              </a:rPr>
              <a:t>209.88.237.0/26 </a:t>
            </a:r>
            <a:r>
              <a:rPr lang="en-US" altLang="en-US" sz="1600">
                <a:solidFill>
                  <a:srgbClr val="000000"/>
                </a:solidFill>
                <a:cs typeface="Arial" panose="020B0604020202020204" pitchFamily="34" charset="0"/>
              </a:rPr>
              <a:t>to Organizations z2</a:t>
            </a:r>
          </a:p>
        </p:txBody>
      </p:sp>
    </p:spTree>
    <p:extLst>
      <p:ext uri="{BB962C8B-B14F-4D97-AF65-F5344CB8AC3E}">
        <p14:creationId xmlns:p14="http://schemas.microsoft.com/office/powerpoint/2010/main" val="48802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 autoUpdateAnimBg="0"/>
      <p:bldP spid="73" grpId="0" animBg="1" autoUpdateAnimBg="0"/>
      <p:bldP spid="74" grpId="0" animBg="1" autoUpdateAnimBg="0"/>
      <p:bldP spid="75" grpId="0" animBg="1" autoUpdateAnimBg="0"/>
      <p:bldP spid="76" grpId="0" animBg="1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fr-FR" dirty="0"/>
              <a:t>Network </a:t>
            </a:r>
            <a:r>
              <a:rPr lang="fr-FR" dirty="0" err="1"/>
              <a:t>administrator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first contact </a:t>
            </a:r>
            <a:r>
              <a:rPr lang="fr-FR" dirty="0" err="1"/>
              <a:t>its</a:t>
            </a:r>
            <a:r>
              <a:rPr lang="fr-FR" dirty="0"/>
              <a:t> ISP,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 dirty="0" err="1"/>
              <a:t>addresses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larger</a:t>
            </a:r>
            <a:r>
              <a:rPr lang="fr-FR" dirty="0"/>
              <a:t> block of </a:t>
            </a:r>
            <a:r>
              <a:rPr lang="fr-FR" dirty="0" err="1"/>
              <a:t>addresses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</a:t>
            </a:r>
            <a:r>
              <a:rPr lang="fr-FR" dirty="0" err="1"/>
              <a:t>already</a:t>
            </a:r>
            <a:r>
              <a:rPr lang="fr-FR" dirty="0"/>
              <a:t> been </a:t>
            </a:r>
            <a:r>
              <a:rPr lang="fr-FR" dirty="0" err="1"/>
              <a:t>allocated</a:t>
            </a:r>
            <a:r>
              <a:rPr lang="fr-FR" dirty="0"/>
              <a:t> to the ISP</a:t>
            </a:r>
          </a:p>
          <a:p>
            <a:pPr>
              <a:buNone/>
              <a:defRPr/>
            </a:pPr>
            <a:r>
              <a:rPr lang="en-US" dirty="0">
                <a:solidFill>
                  <a:schemeClr val="accent2"/>
                </a:solidFill>
              </a:rPr>
              <a:t>Example:</a:t>
            </a:r>
            <a:r>
              <a:rPr lang="en-US" dirty="0"/>
              <a:t>  </a:t>
            </a:r>
          </a:p>
          <a:p>
            <a:pPr>
              <a:defRPr/>
            </a:pPr>
            <a:r>
              <a:rPr lang="en-US" dirty="0"/>
              <a:t>The ISP may itself have been allocated the address block 200.23.16.0/20. </a:t>
            </a:r>
          </a:p>
          <a:p>
            <a:pPr>
              <a:defRPr/>
            </a:pPr>
            <a:r>
              <a:rPr lang="en-US" dirty="0"/>
              <a:t>Suppose a client requires 800 host addresses</a:t>
            </a:r>
          </a:p>
          <a:p>
            <a:pPr>
              <a:spcBef>
                <a:spcPts val="500"/>
              </a:spcBef>
              <a:spcAft>
                <a:spcPts val="500"/>
              </a:spcAft>
              <a:defRPr/>
            </a:pPr>
            <a:r>
              <a:rPr lang="en-US" dirty="0"/>
              <a:t>The ISP, in turn, could divide its address block into eight equal-sized contiguous address blocks and give one of these address blocks out to each of up to eight organizations that are supported by this ISP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dirty="0" err="1"/>
              <a:t>Obtaining</a:t>
            </a:r>
            <a:r>
              <a:rPr lang="fr-FR" altLang="en-US" dirty="0"/>
              <a:t> a Block of </a:t>
            </a:r>
            <a:r>
              <a:rPr lang="fr-FR" altLang="en-US" dirty="0" err="1"/>
              <a:t>Addresses</a:t>
            </a:r>
            <a:r>
              <a:rPr lang="fr-FR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423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dirty="0"/>
              <a:t>IP addressing: CIDR</a:t>
            </a:r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id="{6B160A08-0872-E943-930F-3549C899DA74}"/>
              </a:ext>
            </a:extLst>
          </p:cNvPr>
          <p:cNvSpPr txBox="1">
            <a:spLocks noChangeArrowheads="1"/>
          </p:cNvSpPr>
          <p:nvPr/>
        </p:nvSpPr>
        <p:spPr>
          <a:xfrm>
            <a:off x="910964" y="1504586"/>
            <a:ext cx="11096157" cy="2078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CIDR: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lassless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nter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omain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outing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(pronounced “cider”)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subnet portion of address of arbitrary length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address format: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a.b.c.d/x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where x is # bits in subnet portion of address</a:t>
            </a:r>
          </a:p>
          <a:p>
            <a:pPr marL="58261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BFDBCB-D833-424E-B896-ECF456E857A6}"/>
              </a:ext>
            </a:extLst>
          </p:cNvPr>
          <p:cNvGrpSpPr/>
          <p:nvPr/>
        </p:nvGrpSpPr>
        <p:grpSpPr>
          <a:xfrm>
            <a:off x="3242716" y="3863272"/>
            <a:ext cx="6124575" cy="1624012"/>
            <a:chOff x="3242716" y="3863272"/>
            <a:chExt cx="6124575" cy="1624012"/>
          </a:xfrm>
        </p:grpSpPr>
        <p:sp>
          <p:nvSpPr>
            <p:cNvPr id="71" name="Text Box 5">
              <a:extLst>
                <a:ext uri="{FF2B5EF4-FFF2-40B4-BE49-F238E27FC236}">
                  <a16:creationId xmlns:a16="http://schemas.microsoft.com/office/drawing/2014/main" id="{DF99B885-3705-9D49-B24E-90392B918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2716" y="4444297"/>
              <a:ext cx="61245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11001000  00010111  0001000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0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 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00000000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4" name="Text Box 6">
              <a:extLst>
                <a:ext uri="{FF2B5EF4-FFF2-40B4-BE49-F238E27FC236}">
                  <a16:creationId xmlns:a16="http://schemas.microsoft.com/office/drawing/2014/main" id="{53AC14AD-B9EE-554E-9932-48BD3C8AF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4829" y="3899784"/>
              <a:ext cx="8699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subnet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part</a:t>
              </a:r>
            </a:p>
          </p:txBody>
        </p:sp>
        <p:sp>
          <p:nvSpPr>
            <p:cNvPr id="85" name="Text Box 7">
              <a:extLst>
                <a:ext uri="{FF2B5EF4-FFF2-40B4-BE49-F238E27FC236}">
                  <a16:creationId xmlns:a16="http://schemas.microsoft.com/office/drawing/2014/main" id="{A9661791-FEB7-4F4F-86F8-6CFB4289AC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4604" y="3863272"/>
              <a:ext cx="6159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host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part</a:t>
              </a:r>
            </a:p>
          </p:txBody>
        </p:sp>
        <p:sp>
          <p:nvSpPr>
            <p:cNvPr id="89" name="Line 8">
              <a:extLst>
                <a:ext uri="{FF2B5EF4-FFF2-40B4-BE49-F238E27FC236}">
                  <a16:creationId xmlns:a16="http://schemas.microsoft.com/office/drawing/2014/main" id="{3951CC4F-1C7E-7149-9A31-48715C63D9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11304" y="4209347"/>
              <a:ext cx="1620837" cy="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Line 11">
              <a:extLst>
                <a:ext uri="{FF2B5EF4-FFF2-40B4-BE49-F238E27FC236}">
                  <a16:creationId xmlns:a16="http://schemas.microsoft.com/office/drawing/2014/main" id="{CD44A653-71EC-9D4E-A7F3-98231B2666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02129" y="4198234"/>
              <a:ext cx="5953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ext Box 12">
              <a:extLst>
                <a:ext uri="{FF2B5EF4-FFF2-40B4-BE49-F238E27FC236}">
                  <a16:creationId xmlns:a16="http://schemas.microsoft.com/office/drawing/2014/main" id="{D9A9A07F-569F-3443-AEE2-00A164A4D8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9466" y="5030084"/>
              <a:ext cx="22193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200.23.16.0/23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" name="Line 14">
              <a:extLst>
                <a:ext uri="{FF2B5EF4-FFF2-40B4-BE49-F238E27FC236}">
                  <a16:creationId xmlns:a16="http://schemas.microsoft.com/office/drawing/2014/main" id="{2DDD0515-22AD-7341-9655-745249D5C3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2566" y="4199822"/>
              <a:ext cx="1438275" cy="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Line 15">
              <a:extLst>
                <a:ext uri="{FF2B5EF4-FFF2-40B4-BE49-F238E27FC236}">
                  <a16:creationId xmlns:a16="http://schemas.microsoft.com/office/drawing/2014/main" id="{EE979EFA-8152-E542-864B-818BC9C394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71829" y="4210934"/>
              <a:ext cx="6477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C68F452-8EED-AA47-AB8D-3B3E453FE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99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400" dirty="0"/>
              <a:t>The </a:t>
            </a:r>
            <a:r>
              <a:rPr lang="fr-FR" altLang="en-US" sz="2400" dirty="0" err="1"/>
              <a:t>boundary</a:t>
            </a:r>
            <a:r>
              <a:rPr lang="fr-FR" altLang="en-US" sz="2400" dirty="0"/>
              <a:t> </a:t>
            </a:r>
            <a:r>
              <a:rPr lang="fr-FR" altLang="en-US" sz="2400" dirty="0" err="1"/>
              <a:t>between</a:t>
            </a:r>
            <a:r>
              <a:rPr lang="fr-FR" altLang="en-US" sz="2400" dirty="0"/>
              <a:t> the host/router and the </a:t>
            </a:r>
            <a:r>
              <a:rPr lang="fr-FR" altLang="en-US" sz="2400" dirty="0" err="1"/>
              <a:t>physical</a:t>
            </a:r>
            <a:r>
              <a:rPr lang="fr-FR" altLang="en-US" sz="2400" dirty="0"/>
              <a:t> </a:t>
            </a:r>
            <a:r>
              <a:rPr lang="fr-FR" altLang="en-US" sz="2400" dirty="0" err="1"/>
              <a:t>link</a:t>
            </a:r>
            <a:r>
              <a:rPr lang="fr-FR" altLang="en-US" sz="2400" dirty="0"/>
              <a:t> </a:t>
            </a:r>
            <a:r>
              <a:rPr lang="fr-FR" altLang="en-US" sz="2400" dirty="0" err="1"/>
              <a:t>is</a:t>
            </a:r>
            <a:r>
              <a:rPr lang="fr-FR" altLang="en-US" sz="2400" dirty="0"/>
              <a:t> </a:t>
            </a:r>
            <a:r>
              <a:rPr lang="fr-FR" altLang="en-US" sz="2400" dirty="0" err="1"/>
              <a:t>called</a:t>
            </a:r>
            <a:r>
              <a:rPr lang="fr-FR" altLang="en-US" sz="2400" dirty="0"/>
              <a:t> an interface</a:t>
            </a:r>
          </a:p>
          <a:p>
            <a:r>
              <a:rPr lang="fr-FR" altLang="en-US" sz="2400" dirty="0"/>
              <a:t>A host </a:t>
            </a:r>
            <a:r>
              <a:rPr lang="fr-FR" altLang="en-US" sz="2400" dirty="0" err="1"/>
              <a:t>typically</a:t>
            </a:r>
            <a:r>
              <a:rPr lang="fr-FR" altLang="en-US" sz="2400" dirty="0"/>
              <a:t> has </a:t>
            </a:r>
            <a:r>
              <a:rPr lang="fr-FR" altLang="en-US" sz="2400" dirty="0" err="1"/>
              <a:t>only</a:t>
            </a:r>
            <a:r>
              <a:rPr lang="fr-FR" altLang="en-US" sz="2400" dirty="0"/>
              <a:t> a single </a:t>
            </a:r>
            <a:r>
              <a:rPr lang="fr-FR" altLang="en-US" sz="2400" dirty="0" err="1"/>
              <a:t>link</a:t>
            </a:r>
            <a:r>
              <a:rPr lang="fr-FR" altLang="en-US" sz="2400" dirty="0"/>
              <a:t> </a:t>
            </a:r>
            <a:r>
              <a:rPr lang="fr-FR" altLang="en-US" sz="2400" dirty="0" err="1"/>
              <a:t>into</a:t>
            </a:r>
            <a:r>
              <a:rPr lang="fr-FR" altLang="en-US" sz="2400" dirty="0"/>
              <a:t> the network, a single interface </a:t>
            </a:r>
          </a:p>
          <a:p>
            <a:r>
              <a:rPr lang="fr-FR" altLang="en-US" sz="2400" dirty="0"/>
              <a:t>Router </a:t>
            </a:r>
            <a:r>
              <a:rPr lang="fr-FR" altLang="en-US" sz="2400" dirty="0" err="1"/>
              <a:t>necessarily</a:t>
            </a:r>
            <a:r>
              <a:rPr lang="fr-FR" altLang="en-US" sz="2400" dirty="0"/>
              <a:t> has </a:t>
            </a:r>
            <a:r>
              <a:rPr lang="fr-FR" altLang="en-US" sz="2400" dirty="0" err="1"/>
              <a:t>two</a:t>
            </a:r>
            <a:r>
              <a:rPr lang="fr-FR" altLang="en-US" sz="2400" dirty="0"/>
              <a:t> or more links to </a:t>
            </a:r>
            <a:r>
              <a:rPr lang="fr-FR" altLang="en-US" sz="2400" dirty="0" err="1"/>
              <a:t>which</a:t>
            </a:r>
            <a:r>
              <a:rPr lang="fr-FR" altLang="en-US" sz="2400" dirty="0"/>
              <a:t> </a:t>
            </a:r>
            <a:r>
              <a:rPr lang="fr-FR" altLang="en-US" sz="2400" dirty="0" err="1"/>
              <a:t>it</a:t>
            </a:r>
            <a:r>
              <a:rPr lang="fr-FR" altLang="en-US" sz="2400" dirty="0"/>
              <a:t> </a:t>
            </a:r>
            <a:r>
              <a:rPr lang="fr-FR" altLang="en-US" sz="2400" dirty="0" err="1"/>
              <a:t>is</a:t>
            </a:r>
            <a:r>
              <a:rPr lang="fr-FR" altLang="en-US" sz="2400" dirty="0"/>
              <a:t> </a:t>
            </a:r>
            <a:r>
              <a:rPr lang="fr-FR" altLang="en-US" sz="2400" dirty="0" err="1"/>
              <a:t>connected</a:t>
            </a:r>
            <a:r>
              <a:rPr lang="fr-FR" altLang="en-US" sz="2400" dirty="0"/>
              <a:t>, multiple interfaces</a:t>
            </a:r>
          </a:p>
          <a:p>
            <a:r>
              <a:rPr lang="fr-FR" altLang="en-US" sz="2400" dirty="0"/>
              <a:t>IP </a:t>
            </a:r>
            <a:r>
              <a:rPr lang="fr-FR" altLang="en-US" sz="2400" dirty="0" err="1"/>
              <a:t>requires</a:t>
            </a:r>
            <a:r>
              <a:rPr lang="fr-FR" altLang="en-US" sz="2400" dirty="0"/>
              <a:t> </a:t>
            </a:r>
            <a:r>
              <a:rPr lang="fr-FR" altLang="en-US" sz="2400" dirty="0" err="1"/>
              <a:t>each</a:t>
            </a:r>
            <a:r>
              <a:rPr lang="fr-FR" altLang="en-US" sz="2400" dirty="0"/>
              <a:t> host and router interface to have </a:t>
            </a:r>
            <a:r>
              <a:rPr lang="fr-FR" altLang="en-US" sz="2400" dirty="0" err="1"/>
              <a:t>its</a:t>
            </a:r>
            <a:r>
              <a:rPr lang="fr-FR" altLang="en-US" sz="2400" dirty="0"/>
              <a:t> </a:t>
            </a:r>
            <a:r>
              <a:rPr lang="fr-FR" altLang="en-US" sz="2400" dirty="0" err="1"/>
              <a:t>own</a:t>
            </a:r>
            <a:r>
              <a:rPr lang="fr-FR" altLang="en-US" sz="2400" dirty="0"/>
              <a:t> IP </a:t>
            </a:r>
            <a:r>
              <a:rPr lang="fr-FR" altLang="en-US" sz="2400" dirty="0" err="1"/>
              <a:t>address</a:t>
            </a:r>
            <a:endParaRPr lang="fr-FR" altLang="en-US" sz="24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dirty="0"/>
              <a:t>Interfaces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093" y="4156771"/>
            <a:ext cx="3665814" cy="246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7159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CIDR and Address assignments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Image 5" descr="Screen Shot 2015-10-27 at 20.20.57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93215"/>
            <a:ext cx="10515600" cy="3412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148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Subnets</a:t>
            </a:r>
            <a:endParaRPr lang="en-US" dirty="0"/>
          </a:p>
        </p:txBody>
      </p:sp>
      <p:sp>
        <p:nvSpPr>
          <p:cNvPr id="72" name="Freeform 140">
            <a:extLst>
              <a:ext uri="{FF2B5EF4-FFF2-40B4-BE49-F238E27FC236}">
                <a16:creationId xmlns:a16="http://schemas.microsoft.com/office/drawing/2014/main" id="{3A8F319D-9F74-944C-9EB6-024B82E69F2A}"/>
              </a:ext>
            </a:extLst>
          </p:cNvPr>
          <p:cNvSpPr>
            <a:spLocks/>
          </p:cNvSpPr>
          <p:nvPr/>
        </p:nvSpPr>
        <p:spPr bwMode="auto">
          <a:xfrm rot="16200000">
            <a:off x="8946356" y="3046530"/>
            <a:ext cx="846137" cy="1593850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Freeform 140">
            <a:extLst>
              <a:ext uri="{FF2B5EF4-FFF2-40B4-BE49-F238E27FC236}">
                <a16:creationId xmlns:a16="http://schemas.microsoft.com/office/drawing/2014/main" id="{624F0496-7420-2147-A497-D1252EA7020B}"/>
              </a:ext>
            </a:extLst>
          </p:cNvPr>
          <p:cNvSpPr>
            <a:spLocks/>
          </p:cNvSpPr>
          <p:nvPr/>
        </p:nvSpPr>
        <p:spPr bwMode="auto">
          <a:xfrm rot="10800000">
            <a:off x="9944100" y="1720173"/>
            <a:ext cx="846138" cy="1593850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" name="Freeform 140">
            <a:extLst>
              <a:ext uri="{FF2B5EF4-FFF2-40B4-BE49-F238E27FC236}">
                <a16:creationId xmlns:a16="http://schemas.microsoft.com/office/drawing/2014/main" id="{F5A46523-A2FE-EB43-8849-332D81F5BCF4}"/>
              </a:ext>
            </a:extLst>
          </p:cNvPr>
          <p:cNvSpPr>
            <a:spLocks/>
          </p:cNvSpPr>
          <p:nvPr/>
        </p:nvSpPr>
        <p:spPr bwMode="auto">
          <a:xfrm>
            <a:off x="7908925" y="1302661"/>
            <a:ext cx="1038225" cy="1927225"/>
          </a:xfrm>
          <a:custGeom>
            <a:avLst/>
            <a:gdLst>
              <a:gd name="T0" fmla="*/ 2147483647 w 1223"/>
              <a:gd name="T1" fmla="*/ 2147483647 h 1291"/>
              <a:gd name="T2" fmla="*/ 2147483647 w 1223"/>
              <a:gd name="T3" fmla="*/ 2147483647 h 1291"/>
              <a:gd name="T4" fmla="*/ 2147483647 w 1223"/>
              <a:gd name="T5" fmla="*/ 2147483647 h 1291"/>
              <a:gd name="T6" fmla="*/ 2147483647 w 1223"/>
              <a:gd name="T7" fmla="*/ 2147483647 h 1291"/>
              <a:gd name="T8" fmla="*/ 2147483647 w 1223"/>
              <a:gd name="T9" fmla="*/ 2147483647 h 1291"/>
              <a:gd name="T10" fmla="*/ 2147483647 w 1223"/>
              <a:gd name="T11" fmla="*/ 2147483647 h 1291"/>
              <a:gd name="T12" fmla="*/ 2147483647 w 1223"/>
              <a:gd name="T13" fmla="*/ 2147483647 h 1291"/>
              <a:gd name="T14" fmla="*/ 2147483647 w 1223"/>
              <a:gd name="T15" fmla="*/ 2147483647 h 1291"/>
              <a:gd name="T16" fmla="*/ 2147483647 w 1223"/>
              <a:gd name="T17" fmla="*/ 2147483647 h 1291"/>
              <a:gd name="T18" fmla="*/ 2147483647 w 1223"/>
              <a:gd name="T19" fmla="*/ 2147483647 h 1291"/>
              <a:gd name="T20" fmla="*/ 2147483647 w 1223"/>
              <a:gd name="T21" fmla="*/ 2147483647 h 1291"/>
              <a:gd name="T22" fmla="*/ 2147483647 w 1223"/>
              <a:gd name="T23" fmla="*/ 2147483647 h 1291"/>
              <a:gd name="T24" fmla="*/ 2147483647 w 1223"/>
              <a:gd name="T25" fmla="*/ 2147483647 h 1291"/>
              <a:gd name="T26" fmla="*/ 2147483647 w 1223"/>
              <a:gd name="T27" fmla="*/ 2147483647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5" name="Text Box 26">
            <a:extLst>
              <a:ext uri="{FF2B5EF4-FFF2-40B4-BE49-F238E27FC236}">
                <a16:creationId xmlns:a16="http://schemas.microsoft.com/office/drawing/2014/main" id="{52559523-8E51-E745-84E2-F95862F13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1388" y="1132798"/>
            <a:ext cx="8255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76" name="Group 27">
            <a:extLst>
              <a:ext uri="{FF2B5EF4-FFF2-40B4-BE49-F238E27FC236}">
                <a16:creationId xmlns:a16="http://schemas.microsoft.com/office/drawing/2014/main" id="{2A18DB91-39D9-E244-B5AB-473130FADF77}"/>
              </a:ext>
            </a:extLst>
          </p:cNvPr>
          <p:cNvGrpSpPr>
            <a:grpSpLocks/>
          </p:cNvGrpSpPr>
          <p:nvPr/>
        </p:nvGrpSpPr>
        <p:grpSpPr bwMode="auto">
          <a:xfrm>
            <a:off x="6557963" y="2093236"/>
            <a:ext cx="920750" cy="276225"/>
            <a:chOff x="3251" y="608"/>
            <a:chExt cx="580" cy="174"/>
          </a:xfrm>
        </p:grpSpPr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189CA005-145E-8943-BBD3-B29300620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6" y="657"/>
              <a:ext cx="525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" name="Text Box 29">
              <a:extLst>
                <a:ext uri="{FF2B5EF4-FFF2-40B4-BE49-F238E27FC236}">
                  <a16:creationId xmlns:a16="http://schemas.microsoft.com/office/drawing/2014/main" id="{BA441ECA-99C1-8049-8D70-2692D3B32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608"/>
              <a:ext cx="52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223.1.1.2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79" name="Text Box 30">
            <a:extLst>
              <a:ext uri="{FF2B5EF4-FFF2-40B4-BE49-F238E27FC236}">
                <a16:creationId xmlns:a16="http://schemas.microsoft.com/office/drawing/2014/main" id="{02D7B601-F8DE-844D-AD24-51A8D9C2A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6163" y="3088598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223.1.1.3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0" name="Text Box 31">
            <a:extLst>
              <a:ext uri="{FF2B5EF4-FFF2-40B4-BE49-F238E27FC236}">
                <a16:creationId xmlns:a16="http://schemas.microsoft.com/office/drawing/2014/main" id="{BCADDA8C-EA1C-904B-8DA4-6A72A1241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5672" y="2275798"/>
            <a:ext cx="827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223.1.1.4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" name="Text Box 33">
            <a:extLst>
              <a:ext uri="{FF2B5EF4-FFF2-40B4-BE49-F238E27FC236}">
                <a16:creationId xmlns:a16="http://schemas.microsoft.com/office/drawing/2014/main" id="{AE31EC96-C105-D14D-8C04-3BD61FB4C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8749" y="2277157"/>
            <a:ext cx="8270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223.1.2.9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6" name="Text Box 41">
            <a:extLst>
              <a:ext uri="{FF2B5EF4-FFF2-40B4-BE49-F238E27FC236}">
                <a16:creationId xmlns:a16="http://schemas.microsoft.com/office/drawing/2014/main" id="{145B44AE-DC22-5544-86B9-CB3075DF6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8207" y="3220134"/>
            <a:ext cx="827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223.1.2.2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7" name="Text Box 44">
            <a:extLst>
              <a:ext uri="{FF2B5EF4-FFF2-40B4-BE49-F238E27FC236}">
                <a16:creationId xmlns:a16="http://schemas.microsoft.com/office/drawing/2014/main" id="{6AF41440-BFCD-7D40-8F46-791DB74E2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7612" y="1703391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Line 45">
            <a:extLst>
              <a:ext uri="{FF2B5EF4-FFF2-40B4-BE49-F238E27FC236}">
                <a16:creationId xmlns:a16="http://schemas.microsoft.com/office/drawing/2014/main" id="{773ED556-22D0-4A49-A6DD-CE13868A640B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9900" y="2735036"/>
            <a:ext cx="0" cy="8790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1" name="Text Box 53">
            <a:extLst>
              <a:ext uri="{FF2B5EF4-FFF2-40B4-BE49-F238E27FC236}">
                <a16:creationId xmlns:a16="http://schemas.microsoft.com/office/drawing/2014/main" id="{3808F6CD-9581-5747-8EAE-2804DA864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5213" y="4195086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223.1.3.2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2" name="Text Box 56">
            <a:extLst>
              <a:ext uri="{FF2B5EF4-FFF2-40B4-BE49-F238E27FC236}">
                <a16:creationId xmlns:a16="http://schemas.microsoft.com/office/drawing/2014/main" id="{F622C914-8BCA-2845-A02E-216107E49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2200" y="4199848"/>
            <a:ext cx="82708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223.1.3.1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93" name="Group 57">
            <a:extLst>
              <a:ext uri="{FF2B5EF4-FFF2-40B4-BE49-F238E27FC236}">
                <a16:creationId xmlns:a16="http://schemas.microsoft.com/office/drawing/2014/main" id="{D5377E55-C016-994A-953D-A9C5387C24E5}"/>
              </a:ext>
            </a:extLst>
          </p:cNvPr>
          <p:cNvGrpSpPr>
            <a:grpSpLocks/>
          </p:cNvGrpSpPr>
          <p:nvPr/>
        </p:nvGrpSpPr>
        <p:grpSpPr bwMode="auto">
          <a:xfrm>
            <a:off x="8885238" y="2996523"/>
            <a:ext cx="912812" cy="276225"/>
            <a:chOff x="4550" y="1257"/>
            <a:chExt cx="575" cy="174"/>
          </a:xfrm>
        </p:grpSpPr>
        <p:sp>
          <p:nvSpPr>
            <p:cNvPr id="94" name="Rectangle 58">
              <a:extLst>
                <a:ext uri="{FF2B5EF4-FFF2-40B4-BE49-F238E27FC236}">
                  <a16:creationId xmlns:a16="http://schemas.microsoft.com/office/drawing/2014/main" id="{670C8D72-BBFA-B140-9080-38230AA13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" name="Text Box 59">
              <a:extLst>
                <a:ext uri="{FF2B5EF4-FFF2-40B4-BE49-F238E27FC236}">
                  <a16:creationId xmlns:a16="http://schemas.microsoft.com/office/drawing/2014/main" id="{5713FF42-7904-ED48-91F6-585EA4E69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0" y="1257"/>
              <a:ext cx="57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223.1.3.27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5" name="Group 73">
            <a:extLst>
              <a:ext uri="{FF2B5EF4-FFF2-40B4-BE49-F238E27FC236}">
                <a16:creationId xmlns:a16="http://schemas.microsoft.com/office/drawing/2014/main" id="{BEA334FB-481B-E049-A8E8-9D0AC1C04FEA}"/>
              </a:ext>
            </a:extLst>
          </p:cNvPr>
          <p:cNvGrpSpPr>
            <a:grpSpLocks/>
          </p:cNvGrpSpPr>
          <p:nvPr/>
        </p:nvGrpSpPr>
        <p:grpSpPr bwMode="auto">
          <a:xfrm>
            <a:off x="7116763" y="1378861"/>
            <a:ext cx="641350" cy="558800"/>
            <a:chOff x="-44" y="1473"/>
            <a:chExt cx="981" cy="1105"/>
          </a:xfrm>
        </p:grpSpPr>
        <p:pic>
          <p:nvPicPr>
            <p:cNvPr id="106" name="Picture 74" descr="desktop_computer_stylized_medium">
              <a:extLst>
                <a:ext uri="{FF2B5EF4-FFF2-40B4-BE49-F238E27FC236}">
                  <a16:creationId xmlns:a16="http://schemas.microsoft.com/office/drawing/2014/main" id="{0FB216A8-4F98-AA46-B532-32518B83E6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Freeform 75">
              <a:extLst>
                <a:ext uri="{FF2B5EF4-FFF2-40B4-BE49-F238E27FC236}">
                  <a16:creationId xmlns:a16="http://schemas.microsoft.com/office/drawing/2014/main" id="{871AC4D7-8642-7D44-9317-417B5F8F85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8" name="Group 80">
            <a:extLst>
              <a:ext uri="{FF2B5EF4-FFF2-40B4-BE49-F238E27FC236}">
                <a16:creationId xmlns:a16="http://schemas.microsoft.com/office/drawing/2014/main" id="{0EF95EC3-C2D4-9E4C-9521-F92B5B88AB29}"/>
              </a:ext>
            </a:extLst>
          </p:cNvPr>
          <p:cNvGrpSpPr>
            <a:grpSpLocks/>
          </p:cNvGrpSpPr>
          <p:nvPr/>
        </p:nvGrpSpPr>
        <p:grpSpPr bwMode="auto">
          <a:xfrm>
            <a:off x="7112000" y="1977348"/>
            <a:ext cx="641350" cy="558800"/>
            <a:chOff x="-44" y="1473"/>
            <a:chExt cx="981" cy="1105"/>
          </a:xfrm>
        </p:grpSpPr>
        <p:pic>
          <p:nvPicPr>
            <p:cNvPr id="109" name="Picture 81" descr="desktop_computer_stylized_medium">
              <a:extLst>
                <a:ext uri="{FF2B5EF4-FFF2-40B4-BE49-F238E27FC236}">
                  <a16:creationId xmlns:a16="http://schemas.microsoft.com/office/drawing/2014/main" id="{BE8FC295-C7B7-C84A-9639-AAA684958A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Freeform 82">
              <a:extLst>
                <a:ext uri="{FF2B5EF4-FFF2-40B4-BE49-F238E27FC236}">
                  <a16:creationId xmlns:a16="http://schemas.microsoft.com/office/drawing/2014/main" id="{31D155CD-E402-954B-8FA1-5955CB0585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1" name="Group 83">
            <a:extLst>
              <a:ext uri="{FF2B5EF4-FFF2-40B4-BE49-F238E27FC236}">
                <a16:creationId xmlns:a16="http://schemas.microsoft.com/office/drawing/2014/main" id="{BF765BCF-419D-4F4C-A66F-45A7F9698141}"/>
              </a:ext>
            </a:extLst>
          </p:cNvPr>
          <p:cNvGrpSpPr>
            <a:grpSpLocks/>
          </p:cNvGrpSpPr>
          <p:nvPr/>
        </p:nvGrpSpPr>
        <p:grpSpPr bwMode="auto">
          <a:xfrm>
            <a:off x="7140575" y="2586948"/>
            <a:ext cx="641350" cy="558800"/>
            <a:chOff x="-44" y="1473"/>
            <a:chExt cx="981" cy="1105"/>
          </a:xfrm>
        </p:grpSpPr>
        <p:pic>
          <p:nvPicPr>
            <p:cNvPr id="112" name="Picture 84" descr="desktop_computer_stylized_medium">
              <a:extLst>
                <a:ext uri="{FF2B5EF4-FFF2-40B4-BE49-F238E27FC236}">
                  <a16:creationId xmlns:a16="http://schemas.microsoft.com/office/drawing/2014/main" id="{84119354-B347-3240-8A47-9B56540D7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Freeform 85">
              <a:extLst>
                <a:ext uri="{FF2B5EF4-FFF2-40B4-BE49-F238E27FC236}">
                  <a16:creationId xmlns:a16="http://schemas.microsoft.com/office/drawing/2014/main" id="{8CC47AE7-EF7A-D54F-96D6-26C222D4F8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4" name="Group 87">
            <a:extLst>
              <a:ext uri="{FF2B5EF4-FFF2-40B4-BE49-F238E27FC236}">
                <a16:creationId xmlns:a16="http://schemas.microsoft.com/office/drawing/2014/main" id="{9C4422EF-C252-1145-92D8-74A11BEA28D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799763" y="1536023"/>
            <a:ext cx="641350" cy="558800"/>
            <a:chOff x="-44" y="1473"/>
            <a:chExt cx="981" cy="1105"/>
          </a:xfrm>
        </p:grpSpPr>
        <p:pic>
          <p:nvPicPr>
            <p:cNvPr id="115" name="Picture 88" descr="desktop_computer_stylized_medium">
              <a:extLst>
                <a:ext uri="{FF2B5EF4-FFF2-40B4-BE49-F238E27FC236}">
                  <a16:creationId xmlns:a16="http://schemas.microsoft.com/office/drawing/2014/main" id="{3A21162C-4ABF-5B4D-B741-3AA5F44ADB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6" name="Freeform 89">
              <a:extLst>
                <a:ext uri="{FF2B5EF4-FFF2-40B4-BE49-F238E27FC236}">
                  <a16:creationId xmlns:a16="http://schemas.microsoft.com/office/drawing/2014/main" id="{8790702D-4218-6844-AB6C-19506FCB03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7" name="Group 90">
            <a:extLst>
              <a:ext uri="{FF2B5EF4-FFF2-40B4-BE49-F238E27FC236}">
                <a16:creationId xmlns:a16="http://schemas.microsoft.com/office/drawing/2014/main" id="{5150C92F-F48E-A84A-9BF4-E37FE68035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814050" y="2815548"/>
            <a:ext cx="641350" cy="558800"/>
            <a:chOff x="-44" y="1473"/>
            <a:chExt cx="981" cy="1105"/>
          </a:xfrm>
        </p:grpSpPr>
        <p:pic>
          <p:nvPicPr>
            <p:cNvPr id="118" name="Picture 91" descr="desktop_computer_stylized_medium">
              <a:extLst>
                <a:ext uri="{FF2B5EF4-FFF2-40B4-BE49-F238E27FC236}">
                  <a16:creationId xmlns:a16="http://schemas.microsoft.com/office/drawing/2014/main" id="{EFC7BB82-D0BA-FF48-BCED-67929C19E4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" name="Freeform 92">
              <a:extLst>
                <a:ext uri="{FF2B5EF4-FFF2-40B4-BE49-F238E27FC236}">
                  <a16:creationId xmlns:a16="http://schemas.microsoft.com/office/drawing/2014/main" id="{812216D8-CF55-8E49-93DB-7771EC121C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0" name="Group 93">
            <a:extLst>
              <a:ext uri="{FF2B5EF4-FFF2-40B4-BE49-F238E27FC236}">
                <a16:creationId xmlns:a16="http://schemas.microsoft.com/office/drawing/2014/main" id="{737C2567-35F0-FD42-AC57-E3D8F89E42E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715500" y="4339548"/>
            <a:ext cx="641350" cy="558800"/>
            <a:chOff x="-44" y="1473"/>
            <a:chExt cx="981" cy="1105"/>
          </a:xfrm>
        </p:grpSpPr>
        <p:pic>
          <p:nvPicPr>
            <p:cNvPr id="121" name="Picture 94" descr="desktop_computer_stylized_medium">
              <a:extLst>
                <a:ext uri="{FF2B5EF4-FFF2-40B4-BE49-F238E27FC236}">
                  <a16:creationId xmlns:a16="http://schemas.microsoft.com/office/drawing/2014/main" id="{1C8D42B4-68A5-5A41-9961-FA7E0721D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" name="Freeform 95">
              <a:extLst>
                <a:ext uri="{FF2B5EF4-FFF2-40B4-BE49-F238E27FC236}">
                  <a16:creationId xmlns:a16="http://schemas.microsoft.com/office/drawing/2014/main" id="{F4363C98-80EE-9645-8C79-355EF0EF3B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3" name="Group 96">
            <a:extLst>
              <a:ext uri="{FF2B5EF4-FFF2-40B4-BE49-F238E27FC236}">
                <a16:creationId xmlns:a16="http://schemas.microsoft.com/office/drawing/2014/main" id="{32AAD107-7119-2240-A3B7-72F4CCB7B2B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1863" y="4380823"/>
            <a:ext cx="641350" cy="558800"/>
            <a:chOff x="-44" y="1473"/>
            <a:chExt cx="981" cy="1105"/>
          </a:xfrm>
        </p:grpSpPr>
        <p:pic>
          <p:nvPicPr>
            <p:cNvPr id="124" name="Picture 97" descr="desktop_computer_stylized_medium">
              <a:extLst>
                <a:ext uri="{FF2B5EF4-FFF2-40B4-BE49-F238E27FC236}">
                  <a16:creationId xmlns:a16="http://schemas.microsoft.com/office/drawing/2014/main" id="{FCC6FBDB-2C4D-F445-9734-8B3341F22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" name="Freeform 98">
              <a:extLst>
                <a:ext uri="{FF2B5EF4-FFF2-40B4-BE49-F238E27FC236}">
                  <a16:creationId xmlns:a16="http://schemas.microsoft.com/office/drawing/2014/main" id="{1A19AAE9-A155-8743-989B-46EA585FAA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A0C9123-AD87-A346-AF7E-6DF9A3D0A7D6}"/>
              </a:ext>
            </a:extLst>
          </p:cNvPr>
          <p:cNvCxnSpPr/>
          <p:nvPr/>
        </p:nvCxnSpPr>
        <p:spPr>
          <a:xfrm>
            <a:off x="7697391" y="1785938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47B10D1-844A-3F47-AF5F-3612AD0EAC49}"/>
              </a:ext>
            </a:extLst>
          </p:cNvPr>
          <p:cNvCxnSpPr/>
          <p:nvPr/>
        </p:nvCxnSpPr>
        <p:spPr>
          <a:xfrm>
            <a:off x="7698824" y="2384823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E275ECC-2545-5C4F-BE9E-6DF07FE50305}"/>
              </a:ext>
            </a:extLst>
          </p:cNvPr>
          <p:cNvCxnSpPr/>
          <p:nvPr/>
        </p:nvCxnSpPr>
        <p:spPr>
          <a:xfrm>
            <a:off x="7705979" y="2997995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8B16B123-90E4-CC49-BAA4-2F46F7790CF4}"/>
              </a:ext>
            </a:extLst>
          </p:cNvPr>
          <p:cNvCxnSpPr>
            <a:cxnSpLocks/>
          </p:cNvCxnSpPr>
          <p:nvPr/>
        </p:nvCxnSpPr>
        <p:spPr>
          <a:xfrm>
            <a:off x="10629900" y="1942421"/>
            <a:ext cx="2610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C116D14-B7A4-EB44-8E72-9EBE9B2F2631}"/>
              </a:ext>
            </a:extLst>
          </p:cNvPr>
          <p:cNvCxnSpPr>
            <a:cxnSpLocks/>
          </p:cNvCxnSpPr>
          <p:nvPr/>
        </p:nvCxnSpPr>
        <p:spPr>
          <a:xfrm>
            <a:off x="10631261" y="3221529"/>
            <a:ext cx="2610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9F4374DB-EDB7-BF47-BEE7-13F23178471B}"/>
              </a:ext>
            </a:extLst>
          </p:cNvPr>
          <p:cNvCxnSpPr/>
          <p:nvPr/>
        </p:nvCxnSpPr>
        <p:spPr>
          <a:xfrm>
            <a:off x="8740878" y="4181988"/>
            <a:ext cx="0" cy="232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E831BA1-71F0-6F41-9CC0-1AD07FE637CF}"/>
              </a:ext>
            </a:extLst>
          </p:cNvPr>
          <p:cNvCxnSpPr/>
          <p:nvPr/>
        </p:nvCxnSpPr>
        <p:spPr>
          <a:xfrm>
            <a:off x="9886336" y="4144298"/>
            <a:ext cx="0" cy="232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3">
            <a:extLst>
              <a:ext uri="{FF2B5EF4-FFF2-40B4-BE49-F238E27FC236}">
                <a16:creationId xmlns:a16="http://schemas.microsoft.com/office/drawing/2014/main" id="{6B160A08-0872-E943-930F-3549C899DA74}"/>
              </a:ext>
            </a:extLst>
          </p:cNvPr>
          <p:cNvSpPr txBox="1">
            <a:spLocks noChangeArrowheads="1"/>
          </p:cNvSpPr>
          <p:nvPr/>
        </p:nvSpPr>
        <p:spPr>
          <a:xfrm>
            <a:off x="910964" y="1504586"/>
            <a:ext cx="5504825" cy="2215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4950" marR="0" lvl="0" indent="-2349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What’</a:t>
            </a:r>
            <a:r>
              <a:rPr kumimoji="0" lang="en-US" altLang="ja-JP" sz="3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 a subnet ?</a:t>
            </a:r>
          </a:p>
          <a:p>
            <a:pPr marL="58261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device interfaces that can physically reach each other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without passing through an intervening router</a:t>
            </a: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58261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8BF6DCAC-843D-3745-A7E3-15A8AB8BE438}"/>
              </a:ext>
            </a:extLst>
          </p:cNvPr>
          <p:cNvCxnSpPr>
            <a:cxnSpLocks/>
          </p:cNvCxnSpPr>
          <p:nvPr/>
        </p:nvCxnSpPr>
        <p:spPr>
          <a:xfrm>
            <a:off x="8364512" y="2578622"/>
            <a:ext cx="7942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CFED2BF4-CE70-1348-8E9F-782B4E45CDA9}"/>
              </a:ext>
            </a:extLst>
          </p:cNvPr>
          <p:cNvCxnSpPr>
            <a:cxnSpLocks/>
          </p:cNvCxnSpPr>
          <p:nvPr/>
        </p:nvCxnSpPr>
        <p:spPr>
          <a:xfrm>
            <a:off x="9547622" y="2584574"/>
            <a:ext cx="9754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7621971-34E0-CC48-A19B-037E3093111E}"/>
              </a:ext>
            </a:extLst>
          </p:cNvPr>
          <p:cNvGrpSpPr/>
          <p:nvPr/>
        </p:nvGrpSpPr>
        <p:grpSpPr>
          <a:xfrm>
            <a:off x="9053641" y="2438501"/>
            <a:ext cx="632991" cy="300938"/>
            <a:chOff x="7493876" y="2774731"/>
            <a:chExt cx="1481958" cy="894622"/>
          </a:xfrm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FB98C3C-BD15-1E4E-8161-5771358A56F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CCEC270-4E3D-3340-AFF2-3620AE4874F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6728EBC2-F374-244F-8DF6-ECD78FFF853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7FC2F874-C457-C14E-83DC-0F8852485FD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8029F755-13C4-CD49-A357-AE486E655D3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3A5A8F28-09DA-664C-9D32-7EA01040A22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2ECA3380-F117-EF47-A645-2BCD02B473A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6" name="Text Box 56">
            <a:extLst>
              <a:ext uri="{FF2B5EF4-FFF2-40B4-BE49-F238E27FC236}">
                <a16:creationId xmlns:a16="http://schemas.microsoft.com/office/drawing/2014/main" id="{B04BC199-4923-444E-942F-BE2C9E1E7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084" y="5139102"/>
            <a:ext cx="3724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network consisting of 3 subnets</a:t>
            </a:r>
          </a:p>
        </p:txBody>
      </p:sp>
      <p:sp>
        <p:nvSpPr>
          <p:cNvPr id="62" name="Rectangle 3">
            <a:extLst>
              <a:ext uri="{FF2B5EF4-FFF2-40B4-BE49-F238E27FC236}">
                <a16:creationId xmlns:a16="http://schemas.microsoft.com/office/drawing/2014/main" id="{822ACC87-727D-F940-A3A4-2EF4866EA13E}"/>
              </a:ext>
            </a:extLst>
          </p:cNvPr>
          <p:cNvSpPr txBox="1">
            <a:spLocks noChangeArrowheads="1"/>
          </p:cNvSpPr>
          <p:nvPr/>
        </p:nvSpPr>
        <p:spPr>
          <a:xfrm>
            <a:off x="923879" y="3718261"/>
            <a:ext cx="6050358" cy="266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4950" marR="0" lvl="0" indent="-2349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IP addresses have structure: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</a:p>
          <a:p>
            <a:pPr marL="58261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subnet part: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devices in same subnet have common high order bits</a:t>
            </a:r>
          </a:p>
          <a:p>
            <a:pPr marL="58261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part: remaining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low order bits </a:t>
            </a:r>
          </a:p>
          <a:p>
            <a:pPr marL="58261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3" name="Slide Number Placeholder 3">
            <a:extLst>
              <a:ext uri="{FF2B5EF4-FFF2-40B4-BE49-F238E27FC236}">
                <a16:creationId xmlns:a16="http://schemas.microsoft.com/office/drawing/2014/main" id="{EA981E4D-2FB9-F04E-A3CD-C63BFC66AF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17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6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Subnets</a:t>
            </a:r>
            <a:endParaRPr lang="en-US" dirty="0"/>
          </a:p>
        </p:txBody>
      </p:sp>
      <p:sp>
        <p:nvSpPr>
          <p:cNvPr id="72" name="Freeform 140">
            <a:extLst>
              <a:ext uri="{FF2B5EF4-FFF2-40B4-BE49-F238E27FC236}">
                <a16:creationId xmlns:a16="http://schemas.microsoft.com/office/drawing/2014/main" id="{3A8F319D-9F74-944C-9EB6-024B82E69F2A}"/>
              </a:ext>
            </a:extLst>
          </p:cNvPr>
          <p:cNvSpPr>
            <a:spLocks/>
          </p:cNvSpPr>
          <p:nvPr/>
        </p:nvSpPr>
        <p:spPr bwMode="auto">
          <a:xfrm rot="16200000">
            <a:off x="8946356" y="3046530"/>
            <a:ext cx="846137" cy="1593850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Freeform 140">
            <a:extLst>
              <a:ext uri="{FF2B5EF4-FFF2-40B4-BE49-F238E27FC236}">
                <a16:creationId xmlns:a16="http://schemas.microsoft.com/office/drawing/2014/main" id="{624F0496-7420-2147-A497-D1252EA7020B}"/>
              </a:ext>
            </a:extLst>
          </p:cNvPr>
          <p:cNvSpPr>
            <a:spLocks/>
          </p:cNvSpPr>
          <p:nvPr/>
        </p:nvSpPr>
        <p:spPr bwMode="auto">
          <a:xfrm rot="10800000">
            <a:off x="9944100" y="1720173"/>
            <a:ext cx="846138" cy="1593850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" name="Freeform 140">
            <a:extLst>
              <a:ext uri="{FF2B5EF4-FFF2-40B4-BE49-F238E27FC236}">
                <a16:creationId xmlns:a16="http://schemas.microsoft.com/office/drawing/2014/main" id="{F5A46523-A2FE-EB43-8849-332D81F5BCF4}"/>
              </a:ext>
            </a:extLst>
          </p:cNvPr>
          <p:cNvSpPr>
            <a:spLocks/>
          </p:cNvSpPr>
          <p:nvPr/>
        </p:nvSpPr>
        <p:spPr bwMode="auto">
          <a:xfrm>
            <a:off x="7908925" y="1302661"/>
            <a:ext cx="1038225" cy="1927225"/>
          </a:xfrm>
          <a:custGeom>
            <a:avLst/>
            <a:gdLst>
              <a:gd name="T0" fmla="*/ 2147483647 w 1223"/>
              <a:gd name="T1" fmla="*/ 2147483647 h 1291"/>
              <a:gd name="T2" fmla="*/ 2147483647 w 1223"/>
              <a:gd name="T3" fmla="*/ 2147483647 h 1291"/>
              <a:gd name="T4" fmla="*/ 2147483647 w 1223"/>
              <a:gd name="T5" fmla="*/ 2147483647 h 1291"/>
              <a:gd name="T6" fmla="*/ 2147483647 w 1223"/>
              <a:gd name="T7" fmla="*/ 2147483647 h 1291"/>
              <a:gd name="T8" fmla="*/ 2147483647 w 1223"/>
              <a:gd name="T9" fmla="*/ 2147483647 h 1291"/>
              <a:gd name="T10" fmla="*/ 2147483647 w 1223"/>
              <a:gd name="T11" fmla="*/ 2147483647 h 1291"/>
              <a:gd name="T12" fmla="*/ 2147483647 w 1223"/>
              <a:gd name="T13" fmla="*/ 2147483647 h 1291"/>
              <a:gd name="T14" fmla="*/ 2147483647 w 1223"/>
              <a:gd name="T15" fmla="*/ 2147483647 h 1291"/>
              <a:gd name="T16" fmla="*/ 2147483647 w 1223"/>
              <a:gd name="T17" fmla="*/ 2147483647 h 1291"/>
              <a:gd name="T18" fmla="*/ 2147483647 w 1223"/>
              <a:gd name="T19" fmla="*/ 2147483647 h 1291"/>
              <a:gd name="T20" fmla="*/ 2147483647 w 1223"/>
              <a:gd name="T21" fmla="*/ 2147483647 h 1291"/>
              <a:gd name="T22" fmla="*/ 2147483647 w 1223"/>
              <a:gd name="T23" fmla="*/ 2147483647 h 1291"/>
              <a:gd name="T24" fmla="*/ 2147483647 w 1223"/>
              <a:gd name="T25" fmla="*/ 2147483647 h 1291"/>
              <a:gd name="T26" fmla="*/ 2147483647 w 1223"/>
              <a:gd name="T27" fmla="*/ 2147483647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5" name="Text Box 26">
            <a:extLst>
              <a:ext uri="{FF2B5EF4-FFF2-40B4-BE49-F238E27FC236}">
                <a16:creationId xmlns:a16="http://schemas.microsoft.com/office/drawing/2014/main" id="{52559523-8E51-E745-84E2-F95862F13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1388" y="1132798"/>
            <a:ext cx="8255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76" name="Group 27">
            <a:extLst>
              <a:ext uri="{FF2B5EF4-FFF2-40B4-BE49-F238E27FC236}">
                <a16:creationId xmlns:a16="http://schemas.microsoft.com/office/drawing/2014/main" id="{2A18DB91-39D9-E244-B5AB-473130FADF77}"/>
              </a:ext>
            </a:extLst>
          </p:cNvPr>
          <p:cNvGrpSpPr>
            <a:grpSpLocks/>
          </p:cNvGrpSpPr>
          <p:nvPr/>
        </p:nvGrpSpPr>
        <p:grpSpPr bwMode="auto">
          <a:xfrm>
            <a:off x="6557963" y="2093236"/>
            <a:ext cx="920750" cy="276225"/>
            <a:chOff x="3251" y="608"/>
            <a:chExt cx="580" cy="174"/>
          </a:xfrm>
        </p:grpSpPr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189CA005-145E-8943-BBD3-B29300620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6" y="657"/>
              <a:ext cx="525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" name="Text Box 29">
              <a:extLst>
                <a:ext uri="{FF2B5EF4-FFF2-40B4-BE49-F238E27FC236}">
                  <a16:creationId xmlns:a16="http://schemas.microsoft.com/office/drawing/2014/main" id="{BA441ECA-99C1-8049-8D70-2692D3B32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608"/>
              <a:ext cx="52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223.1.1.2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79" name="Text Box 30">
            <a:extLst>
              <a:ext uri="{FF2B5EF4-FFF2-40B4-BE49-F238E27FC236}">
                <a16:creationId xmlns:a16="http://schemas.microsoft.com/office/drawing/2014/main" id="{02D7B601-F8DE-844D-AD24-51A8D9C2A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6163" y="3088598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223.1.1.3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0" name="Text Box 31">
            <a:extLst>
              <a:ext uri="{FF2B5EF4-FFF2-40B4-BE49-F238E27FC236}">
                <a16:creationId xmlns:a16="http://schemas.microsoft.com/office/drawing/2014/main" id="{BCADDA8C-EA1C-904B-8DA4-6A72A1241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5672" y="2275798"/>
            <a:ext cx="827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223.1.1.4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" name="Text Box 33">
            <a:extLst>
              <a:ext uri="{FF2B5EF4-FFF2-40B4-BE49-F238E27FC236}">
                <a16:creationId xmlns:a16="http://schemas.microsoft.com/office/drawing/2014/main" id="{AE31EC96-C105-D14D-8C04-3BD61FB4C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8749" y="2277157"/>
            <a:ext cx="8270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223.1.2.9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6" name="Text Box 41">
            <a:extLst>
              <a:ext uri="{FF2B5EF4-FFF2-40B4-BE49-F238E27FC236}">
                <a16:creationId xmlns:a16="http://schemas.microsoft.com/office/drawing/2014/main" id="{145B44AE-DC22-5544-86B9-CB3075DF6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8207" y="3220134"/>
            <a:ext cx="827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223.1.2.2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7" name="Text Box 44">
            <a:extLst>
              <a:ext uri="{FF2B5EF4-FFF2-40B4-BE49-F238E27FC236}">
                <a16:creationId xmlns:a16="http://schemas.microsoft.com/office/drawing/2014/main" id="{6AF41440-BFCD-7D40-8F46-791DB74E2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7612" y="1703391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Line 45">
            <a:extLst>
              <a:ext uri="{FF2B5EF4-FFF2-40B4-BE49-F238E27FC236}">
                <a16:creationId xmlns:a16="http://schemas.microsoft.com/office/drawing/2014/main" id="{773ED556-22D0-4A49-A6DD-CE13868A640B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9900" y="2735036"/>
            <a:ext cx="0" cy="8790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1" name="Text Box 53">
            <a:extLst>
              <a:ext uri="{FF2B5EF4-FFF2-40B4-BE49-F238E27FC236}">
                <a16:creationId xmlns:a16="http://schemas.microsoft.com/office/drawing/2014/main" id="{3808F6CD-9581-5747-8EAE-2804DA864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5213" y="4195086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223.1.3.2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2" name="Text Box 56">
            <a:extLst>
              <a:ext uri="{FF2B5EF4-FFF2-40B4-BE49-F238E27FC236}">
                <a16:creationId xmlns:a16="http://schemas.microsoft.com/office/drawing/2014/main" id="{F622C914-8BCA-2845-A02E-216107E49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2200" y="4199848"/>
            <a:ext cx="82708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223.1.3.1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93" name="Group 57">
            <a:extLst>
              <a:ext uri="{FF2B5EF4-FFF2-40B4-BE49-F238E27FC236}">
                <a16:creationId xmlns:a16="http://schemas.microsoft.com/office/drawing/2014/main" id="{D5377E55-C016-994A-953D-A9C5387C24E5}"/>
              </a:ext>
            </a:extLst>
          </p:cNvPr>
          <p:cNvGrpSpPr>
            <a:grpSpLocks/>
          </p:cNvGrpSpPr>
          <p:nvPr/>
        </p:nvGrpSpPr>
        <p:grpSpPr bwMode="auto">
          <a:xfrm>
            <a:off x="8885238" y="2996523"/>
            <a:ext cx="912812" cy="276225"/>
            <a:chOff x="4550" y="1257"/>
            <a:chExt cx="575" cy="174"/>
          </a:xfrm>
        </p:grpSpPr>
        <p:sp>
          <p:nvSpPr>
            <p:cNvPr id="94" name="Rectangle 58">
              <a:extLst>
                <a:ext uri="{FF2B5EF4-FFF2-40B4-BE49-F238E27FC236}">
                  <a16:creationId xmlns:a16="http://schemas.microsoft.com/office/drawing/2014/main" id="{670C8D72-BBFA-B140-9080-38230AA13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" name="Text Box 59">
              <a:extLst>
                <a:ext uri="{FF2B5EF4-FFF2-40B4-BE49-F238E27FC236}">
                  <a16:creationId xmlns:a16="http://schemas.microsoft.com/office/drawing/2014/main" id="{5713FF42-7904-ED48-91F6-585EA4E69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0" y="1257"/>
              <a:ext cx="57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223.1.3.27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A0C9123-AD87-A346-AF7E-6DF9A3D0A7D6}"/>
              </a:ext>
            </a:extLst>
          </p:cNvPr>
          <p:cNvCxnSpPr/>
          <p:nvPr/>
        </p:nvCxnSpPr>
        <p:spPr>
          <a:xfrm>
            <a:off x="7697391" y="1785938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47B10D1-844A-3F47-AF5F-3612AD0EAC49}"/>
              </a:ext>
            </a:extLst>
          </p:cNvPr>
          <p:cNvCxnSpPr/>
          <p:nvPr/>
        </p:nvCxnSpPr>
        <p:spPr>
          <a:xfrm>
            <a:off x="7698824" y="2384823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E275ECC-2545-5C4F-BE9E-6DF07FE50305}"/>
              </a:ext>
            </a:extLst>
          </p:cNvPr>
          <p:cNvCxnSpPr/>
          <p:nvPr/>
        </p:nvCxnSpPr>
        <p:spPr>
          <a:xfrm>
            <a:off x="7705979" y="2997995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8B16B123-90E4-CC49-BAA4-2F46F7790CF4}"/>
              </a:ext>
            </a:extLst>
          </p:cNvPr>
          <p:cNvCxnSpPr>
            <a:cxnSpLocks/>
          </p:cNvCxnSpPr>
          <p:nvPr/>
        </p:nvCxnSpPr>
        <p:spPr>
          <a:xfrm>
            <a:off x="10629900" y="1942421"/>
            <a:ext cx="2610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C116D14-B7A4-EB44-8E72-9EBE9B2F2631}"/>
              </a:ext>
            </a:extLst>
          </p:cNvPr>
          <p:cNvCxnSpPr>
            <a:cxnSpLocks/>
          </p:cNvCxnSpPr>
          <p:nvPr/>
        </p:nvCxnSpPr>
        <p:spPr>
          <a:xfrm>
            <a:off x="10631261" y="3221529"/>
            <a:ext cx="2610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9F4374DB-EDB7-BF47-BEE7-13F23178471B}"/>
              </a:ext>
            </a:extLst>
          </p:cNvPr>
          <p:cNvCxnSpPr/>
          <p:nvPr/>
        </p:nvCxnSpPr>
        <p:spPr>
          <a:xfrm>
            <a:off x="8740878" y="4181988"/>
            <a:ext cx="0" cy="232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E831BA1-71F0-6F41-9CC0-1AD07FE637CF}"/>
              </a:ext>
            </a:extLst>
          </p:cNvPr>
          <p:cNvCxnSpPr/>
          <p:nvPr/>
        </p:nvCxnSpPr>
        <p:spPr>
          <a:xfrm>
            <a:off x="9886336" y="4144298"/>
            <a:ext cx="0" cy="232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3">
            <a:extLst>
              <a:ext uri="{FF2B5EF4-FFF2-40B4-BE49-F238E27FC236}">
                <a16:creationId xmlns:a16="http://schemas.microsoft.com/office/drawing/2014/main" id="{6B160A08-0872-E943-930F-3549C899DA74}"/>
              </a:ext>
            </a:extLst>
          </p:cNvPr>
          <p:cNvSpPr txBox="1">
            <a:spLocks noChangeArrowheads="1"/>
          </p:cNvSpPr>
          <p:nvPr/>
        </p:nvSpPr>
        <p:spPr>
          <a:xfrm>
            <a:off x="910964" y="1504585"/>
            <a:ext cx="5504825" cy="4986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Recipe for defining subnets: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detach each interface from its host or router, creating “islands” of isolated networks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isolated network is called a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subnet</a:t>
            </a:r>
          </a:p>
          <a:p>
            <a:pPr marL="58261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8BF6DCAC-843D-3745-A7E3-15A8AB8BE438}"/>
              </a:ext>
            </a:extLst>
          </p:cNvPr>
          <p:cNvCxnSpPr>
            <a:cxnSpLocks/>
          </p:cNvCxnSpPr>
          <p:nvPr/>
        </p:nvCxnSpPr>
        <p:spPr>
          <a:xfrm>
            <a:off x="8364512" y="2578622"/>
            <a:ext cx="7942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CFED2BF4-CE70-1348-8E9F-782B4E45CDA9}"/>
              </a:ext>
            </a:extLst>
          </p:cNvPr>
          <p:cNvCxnSpPr>
            <a:cxnSpLocks/>
          </p:cNvCxnSpPr>
          <p:nvPr/>
        </p:nvCxnSpPr>
        <p:spPr>
          <a:xfrm>
            <a:off x="9547622" y="2584574"/>
            <a:ext cx="9754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C83105E2-3EAE-884F-AE2D-429232EDEC1E}"/>
              </a:ext>
            </a:extLst>
          </p:cNvPr>
          <p:cNvGrpSpPr/>
          <p:nvPr/>
        </p:nvGrpSpPr>
        <p:grpSpPr>
          <a:xfrm>
            <a:off x="7112000" y="1378861"/>
            <a:ext cx="4343400" cy="3560762"/>
            <a:chOff x="7112000" y="1378861"/>
            <a:chExt cx="4343400" cy="3560762"/>
          </a:xfrm>
        </p:grpSpPr>
        <p:grpSp>
          <p:nvGrpSpPr>
            <p:cNvPr id="105" name="Group 73">
              <a:extLst>
                <a:ext uri="{FF2B5EF4-FFF2-40B4-BE49-F238E27FC236}">
                  <a16:creationId xmlns:a16="http://schemas.microsoft.com/office/drawing/2014/main" id="{BEA334FB-481B-E049-A8E8-9D0AC1C04F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16763" y="1378861"/>
              <a:ext cx="641350" cy="558800"/>
              <a:chOff x="-44" y="1473"/>
              <a:chExt cx="981" cy="1105"/>
            </a:xfrm>
          </p:grpSpPr>
          <p:pic>
            <p:nvPicPr>
              <p:cNvPr id="106" name="Picture 74" descr="desktop_computer_stylized_medium">
                <a:extLst>
                  <a:ext uri="{FF2B5EF4-FFF2-40B4-BE49-F238E27FC236}">
                    <a16:creationId xmlns:a16="http://schemas.microsoft.com/office/drawing/2014/main" id="{0FB216A8-4F98-AA46-B532-32518B83E6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75">
                <a:extLst>
                  <a:ext uri="{FF2B5EF4-FFF2-40B4-BE49-F238E27FC236}">
                    <a16:creationId xmlns:a16="http://schemas.microsoft.com/office/drawing/2014/main" id="{871AC4D7-8642-7D44-9317-417B5F8F859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08" name="Group 80">
              <a:extLst>
                <a:ext uri="{FF2B5EF4-FFF2-40B4-BE49-F238E27FC236}">
                  <a16:creationId xmlns:a16="http://schemas.microsoft.com/office/drawing/2014/main" id="{0EF95EC3-C2D4-9E4C-9521-F92B5B88AB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12000" y="1977348"/>
              <a:ext cx="641350" cy="558800"/>
              <a:chOff x="-44" y="1473"/>
              <a:chExt cx="981" cy="1105"/>
            </a:xfrm>
          </p:grpSpPr>
          <p:pic>
            <p:nvPicPr>
              <p:cNvPr id="109" name="Picture 81" descr="desktop_computer_stylized_medium">
                <a:extLst>
                  <a:ext uri="{FF2B5EF4-FFF2-40B4-BE49-F238E27FC236}">
                    <a16:creationId xmlns:a16="http://schemas.microsoft.com/office/drawing/2014/main" id="{BE8FC295-C7B7-C84A-9639-AAA684958A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0" name="Freeform 82">
                <a:extLst>
                  <a:ext uri="{FF2B5EF4-FFF2-40B4-BE49-F238E27FC236}">
                    <a16:creationId xmlns:a16="http://schemas.microsoft.com/office/drawing/2014/main" id="{31D155CD-E402-954B-8FA1-5955CB05859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11" name="Group 83">
              <a:extLst>
                <a:ext uri="{FF2B5EF4-FFF2-40B4-BE49-F238E27FC236}">
                  <a16:creationId xmlns:a16="http://schemas.microsoft.com/office/drawing/2014/main" id="{BF765BCF-419D-4F4C-A66F-45A7F96981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40575" y="2586948"/>
              <a:ext cx="641350" cy="558800"/>
              <a:chOff x="-44" y="1473"/>
              <a:chExt cx="981" cy="1105"/>
            </a:xfrm>
          </p:grpSpPr>
          <p:pic>
            <p:nvPicPr>
              <p:cNvPr id="112" name="Picture 84" descr="desktop_computer_stylized_medium">
                <a:extLst>
                  <a:ext uri="{FF2B5EF4-FFF2-40B4-BE49-F238E27FC236}">
                    <a16:creationId xmlns:a16="http://schemas.microsoft.com/office/drawing/2014/main" id="{84119354-B347-3240-8A47-9B56540D78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3" name="Freeform 85">
                <a:extLst>
                  <a:ext uri="{FF2B5EF4-FFF2-40B4-BE49-F238E27FC236}">
                    <a16:creationId xmlns:a16="http://schemas.microsoft.com/office/drawing/2014/main" id="{8CC47AE7-EF7A-D54F-96D6-26C222D4F8D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14" name="Group 87">
              <a:extLst>
                <a:ext uri="{FF2B5EF4-FFF2-40B4-BE49-F238E27FC236}">
                  <a16:creationId xmlns:a16="http://schemas.microsoft.com/office/drawing/2014/main" id="{9C4422EF-C252-1145-92D8-74A11BEA28D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799763" y="1536023"/>
              <a:ext cx="641350" cy="558800"/>
              <a:chOff x="-44" y="1473"/>
              <a:chExt cx="981" cy="1105"/>
            </a:xfrm>
          </p:grpSpPr>
          <p:pic>
            <p:nvPicPr>
              <p:cNvPr id="115" name="Picture 88" descr="desktop_computer_stylized_medium">
                <a:extLst>
                  <a:ext uri="{FF2B5EF4-FFF2-40B4-BE49-F238E27FC236}">
                    <a16:creationId xmlns:a16="http://schemas.microsoft.com/office/drawing/2014/main" id="{3A21162C-4ABF-5B4D-B741-3AA5F44ADB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6" name="Freeform 89">
                <a:extLst>
                  <a:ext uri="{FF2B5EF4-FFF2-40B4-BE49-F238E27FC236}">
                    <a16:creationId xmlns:a16="http://schemas.microsoft.com/office/drawing/2014/main" id="{8790702D-4218-6844-AB6C-19506FCB036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17" name="Group 90">
              <a:extLst>
                <a:ext uri="{FF2B5EF4-FFF2-40B4-BE49-F238E27FC236}">
                  <a16:creationId xmlns:a16="http://schemas.microsoft.com/office/drawing/2014/main" id="{5150C92F-F48E-A84A-9BF4-E37FE68035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0814050" y="2815548"/>
              <a:ext cx="641350" cy="558800"/>
              <a:chOff x="-44" y="1473"/>
              <a:chExt cx="981" cy="1105"/>
            </a:xfrm>
          </p:grpSpPr>
          <p:pic>
            <p:nvPicPr>
              <p:cNvPr id="118" name="Picture 91" descr="desktop_computer_stylized_medium">
                <a:extLst>
                  <a:ext uri="{FF2B5EF4-FFF2-40B4-BE49-F238E27FC236}">
                    <a16:creationId xmlns:a16="http://schemas.microsoft.com/office/drawing/2014/main" id="{EFC7BB82-D0BA-FF48-BCED-67929C19E4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9" name="Freeform 92">
                <a:extLst>
                  <a:ext uri="{FF2B5EF4-FFF2-40B4-BE49-F238E27FC236}">
                    <a16:creationId xmlns:a16="http://schemas.microsoft.com/office/drawing/2014/main" id="{812216D8-CF55-8E49-93DB-7771EC121C7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20" name="Group 93">
              <a:extLst>
                <a:ext uri="{FF2B5EF4-FFF2-40B4-BE49-F238E27FC236}">
                  <a16:creationId xmlns:a16="http://schemas.microsoft.com/office/drawing/2014/main" id="{737C2567-35F0-FD42-AC57-E3D8F89E42E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715500" y="4339548"/>
              <a:ext cx="641350" cy="558800"/>
              <a:chOff x="-44" y="1473"/>
              <a:chExt cx="981" cy="1105"/>
            </a:xfrm>
          </p:grpSpPr>
          <p:pic>
            <p:nvPicPr>
              <p:cNvPr id="121" name="Picture 94" descr="desktop_computer_stylized_medium">
                <a:extLst>
                  <a:ext uri="{FF2B5EF4-FFF2-40B4-BE49-F238E27FC236}">
                    <a16:creationId xmlns:a16="http://schemas.microsoft.com/office/drawing/2014/main" id="{1C8D42B4-68A5-5A41-9961-FA7E0721D1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2" name="Freeform 95">
                <a:extLst>
                  <a:ext uri="{FF2B5EF4-FFF2-40B4-BE49-F238E27FC236}">
                    <a16:creationId xmlns:a16="http://schemas.microsoft.com/office/drawing/2014/main" id="{F4363C98-80EE-9645-8C79-355EF0EF3BE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23" name="Group 96">
              <a:extLst>
                <a:ext uri="{FF2B5EF4-FFF2-40B4-BE49-F238E27FC236}">
                  <a16:creationId xmlns:a16="http://schemas.microsoft.com/office/drawing/2014/main" id="{32AAD107-7119-2240-A3B7-72F4CCB7B2BB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551863" y="4380823"/>
              <a:ext cx="641350" cy="558800"/>
              <a:chOff x="-44" y="1473"/>
              <a:chExt cx="981" cy="1105"/>
            </a:xfrm>
          </p:grpSpPr>
          <p:pic>
            <p:nvPicPr>
              <p:cNvPr id="124" name="Picture 97" descr="desktop_computer_stylized_medium">
                <a:extLst>
                  <a:ext uri="{FF2B5EF4-FFF2-40B4-BE49-F238E27FC236}">
                    <a16:creationId xmlns:a16="http://schemas.microsoft.com/office/drawing/2014/main" id="{FCC6FBDB-2C4D-F445-9734-8B3341F221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5" name="Freeform 98">
                <a:extLst>
                  <a:ext uri="{FF2B5EF4-FFF2-40B4-BE49-F238E27FC236}">
                    <a16:creationId xmlns:a16="http://schemas.microsoft.com/office/drawing/2014/main" id="{1A19AAE9-A155-8743-989B-46EA585FAA5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47621971-34E0-CC48-A19B-037E3093111E}"/>
                </a:ext>
              </a:extLst>
            </p:cNvPr>
            <p:cNvGrpSpPr/>
            <p:nvPr/>
          </p:nvGrpSpPr>
          <p:grpSpPr>
            <a:xfrm>
              <a:off x="9053641" y="2438501"/>
              <a:ext cx="632991" cy="300938"/>
              <a:chOff x="7493876" y="2774731"/>
              <a:chExt cx="1481958" cy="894622"/>
            </a:xfrm>
          </p:grpSpPr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6FB98C3C-BD15-1E4E-8161-5771358A56F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DCCEC270-4E3D-3340-AFF2-3620AE4874F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6728EBC2-F374-244F-8DF6-ECD78FFF853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49" name="Freeform 148">
                  <a:extLst>
                    <a:ext uri="{FF2B5EF4-FFF2-40B4-BE49-F238E27FC236}">
                      <a16:creationId xmlns:a16="http://schemas.microsoft.com/office/drawing/2014/main" id="{7FC2F874-C457-C14E-83DC-0F8852485FD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Freeform 149">
                  <a:extLst>
                    <a:ext uri="{FF2B5EF4-FFF2-40B4-BE49-F238E27FC236}">
                      <a16:creationId xmlns:a16="http://schemas.microsoft.com/office/drawing/2014/main" id="{8029F755-13C4-CD49-A357-AE486E655D3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Freeform 150">
                  <a:extLst>
                    <a:ext uri="{FF2B5EF4-FFF2-40B4-BE49-F238E27FC236}">
                      <a16:creationId xmlns:a16="http://schemas.microsoft.com/office/drawing/2014/main" id="{3A5A8F28-09DA-664C-9D32-7EA01040A22B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Freeform 151">
                  <a:extLst>
                    <a:ext uri="{FF2B5EF4-FFF2-40B4-BE49-F238E27FC236}">
                      <a16:creationId xmlns:a16="http://schemas.microsoft.com/office/drawing/2014/main" id="{2ECA3380-F117-EF47-A645-2BCD02B473AC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62" name="Text Box 61">
            <a:extLst>
              <a:ext uri="{FF2B5EF4-FFF2-40B4-BE49-F238E27FC236}">
                <a16:creationId xmlns:a16="http://schemas.microsoft.com/office/drawing/2014/main" id="{7450CD71-0D9C-984C-A299-445FA3B3E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2921" y="5092127"/>
            <a:ext cx="586378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subnet mask: /24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(high-order 24 bits: subnet part of IP address)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6CE07F-517D-D649-BF67-8C5DA464C516}"/>
              </a:ext>
            </a:extLst>
          </p:cNvPr>
          <p:cNvGrpSpPr/>
          <p:nvPr/>
        </p:nvGrpSpPr>
        <p:grpSpPr>
          <a:xfrm>
            <a:off x="6239437" y="3859589"/>
            <a:ext cx="2574780" cy="707886"/>
            <a:chOff x="6239437" y="3859589"/>
            <a:chExt cx="2574780" cy="707886"/>
          </a:xfrm>
        </p:grpSpPr>
        <p:sp>
          <p:nvSpPr>
            <p:cNvPr id="64" name="Text Box 193">
              <a:extLst>
                <a:ext uri="{FF2B5EF4-FFF2-40B4-BE49-F238E27FC236}">
                  <a16:creationId xmlns:a16="http://schemas.microsoft.com/office/drawing/2014/main" id="{B341E022-809C-9E40-A0E3-3806FF4B12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9437" y="3859589"/>
              <a:ext cx="1608133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subnet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223.1.3.0/24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3EDDBC1-46EB-B24C-ABD2-2797AD0BA288}"/>
                </a:ext>
              </a:extLst>
            </p:cNvPr>
            <p:cNvCxnSpPr/>
            <p:nvPr/>
          </p:nvCxnSpPr>
          <p:spPr>
            <a:xfrm>
              <a:off x="7794885" y="4062334"/>
              <a:ext cx="1019332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4FCA67-63DE-A64A-89C3-5E342AE7599A}"/>
              </a:ext>
            </a:extLst>
          </p:cNvPr>
          <p:cNvGrpSpPr/>
          <p:nvPr/>
        </p:nvGrpSpPr>
        <p:grpSpPr>
          <a:xfrm>
            <a:off x="7255489" y="607842"/>
            <a:ext cx="2491388" cy="1475790"/>
            <a:chOff x="7255489" y="607842"/>
            <a:chExt cx="2491388" cy="1475790"/>
          </a:xfrm>
        </p:grpSpPr>
        <p:sp>
          <p:nvSpPr>
            <p:cNvPr id="68" name="Text Box 191">
              <a:extLst>
                <a:ext uri="{FF2B5EF4-FFF2-40B4-BE49-F238E27FC236}">
                  <a16:creationId xmlns:a16="http://schemas.microsoft.com/office/drawing/2014/main" id="{C380DA30-290E-7D46-8D2C-61FF9FCC9F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5489" y="607842"/>
              <a:ext cx="24913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subnet 223.1.1.0/24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6E8DEE4-EB84-5C43-B29D-2451810BCA99}"/>
                </a:ext>
              </a:extLst>
            </p:cNvPr>
            <p:cNvCxnSpPr/>
            <p:nvPr/>
          </p:nvCxnSpPr>
          <p:spPr>
            <a:xfrm>
              <a:off x="8289561" y="944379"/>
              <a:ext cx="0" cy="113925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EDEA9F-4F4C-914B-B7D0-5AA93608D0D4}"/>
              </a:ext>
            </a:extLst>
          </p:cNvPr>
          <p:cNvGrpSpPr/>
          <p:nvPr/>
        </p:nvGrpSpPr>
        <p:grpSpPr>
          <a:xfrm>
            <a:off x="9531133" y="1000631"/>
            <a:ext cx="2491388" cy="1475243"/>
            <a:chOff x="9531133" y="1000631"/>
            <a:chExt cx="2491388" cy="1475243"/>
          </a:xfrm>
        </p:grpSpPr>
        <p:sp>
          <p:nvSpPr>
            <p:cNvPr id="63" name="Text Box 192">
              <a:extLst>
                <a:ext uri="{FF2B5EF4-FFF2-40B4-BE49-F238E27FC236}">
                  <a16:creationId xmlns:a16="http://schemas.microsoft.com/office/drawing/2014/main" id="{30FD6D85-B71D-B84A-94A4-AB27D89C29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31133" y="1000631"/>
              <a:ext cx="24913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subnet 223.1.2.0/24</a:t>
              </a: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F2C7676-1B9E-6D42-9EC4-80E440D8B177}"/>
                </a:ext>
              </a:extLst>
            </p:cNvPr>
            <p:cNvCxnSpPr/>
            <p:nvPr/>
          </p:nvCxnSpPr>
          <p:spPr>
            <a:xfrm>
              <a:off x="10630525" y="1336621"/>
              <a:ext cx="0" cy="113925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Slide Number Placeholder 3">
            <a:extLst>
              <a:ext uri="{FF2B5EF4-FFF2-40B4-BE49-F238E27FC236}">
                <a16:creationId xmlns:a16="http://schemas.microsoft.com/office/drawing/2014/main" id="{FFB91F34-0D24-7E4B-BB9F-5412CC114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14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3643859" cy="89462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Subnets</a:t>
            </a:r>
            <a:endParaRPr lang="en-US" dirty="0"/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id="{6B160A08-0872-E943-930F-3549C899DA74}"/>
              </a:ext>
            </a:extLst>
          </p:cNvPr>
          <p:cNvSpPr txBox="1">
            <a:spLocks noChangeArrowheads="1"/>
          </p:cNvSpPr>
          <p:nvPr/>
        </p:nvSpPr>
        <p:spPr>
          <a:xfrm>
            <a:off x="1015714" y="1485533"/>
            <a:ext cx="2992759" cy="2827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3075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where are the subnets?</a:t>
            </a:r>
          </a:p>
          <a:p>
            <a:pPr marL="473075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are the /24 subnet addresses?</a:t>
            </a:r>
          </a:p>
          <a:p>
            <a:pPr marL="58261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" name="Freeform 2">
            <a:extLst>
              <a:ext uri="{FF2B5EF4-FFF2-40B4-BE49-F238E27FC236}">
                <a16:creationId xmlns:a16="http://schemas.microsoft.com/office/drawing/2014/main" id="{AAAD98F7-32F1-BF4B-98CB-45DEB61CE5A7}"/>
              </a:ext>
            </a:extLst>
          </p:cNvPr>
          <p:cNvSpPr>
            <a:spLocks/>
          </p:cNvSpPr>
          <p:nvPr/>
        </p:nvSpPr>
        <p:spPr bwMode="auto">
          <a:xfrm>
            <a:off x="7898119" y="2985309"/>
            <a:ext cx="1268413" cy="1463675"/>
          </a:xfrm>
          <a:custGeom>
            <a:avLst/>
            <a:gdLst>
              <a:gd name="T0" fmla="*/ 2147483647 w 799"/>
              <a:gd name="T1" fmla="*/ 2147483647 h 922"/>
              <a:gd name="T2" fmla="*/ 2147483647 w 799"/>
              <a:gd name="T3" fmla="*/ 2147483647 h 922"/>
              <a:gd name="T4" fmla="*/ 2147483647 w 799"/>
              <a:gd name="T5" fmla="*/ 2147483647 h 922"/>
              <a:gd name="T6" fmla="*/ 2147483647 w 799"/>
              <a:gd name="T7" fmla="*/ 2147483647 h 922"/>
              <a:gd name="T8" fmla="*/ 2147483647 w 799"/>
              <a:gd name="T9" fmla="*/ 2147483647 h 922"/>
              <a:gd name="T10" fmla="*/ 2147483647 w 799"/>
              <a:gd name="T11" fmla="*/ 0 h 922"/>
              <a:gd name="T12" fmla="*/ 2147483647 w 799"/>
              <a:gd name="T13" fmla="*/ 2147483647 h 92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99"/>
              <a:gd name="T22" fmla="*/ 0 h 922"/>
              <a:gd name="T23" fmla="*/ 799 w 799"/>
              <a:gd name="T24" fmla="*/ 922 h 92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99" h="922">
                <a:moveTo>
                  <a:pt x="6" y="66"/>
                </a:moveTo>
                <a:cubicBezTo>
                  <a:pt x="13" y="117"/>
                  <a:pt x="234" y="314"/>
                  <a:pt x="341" y="446"/>
                </a:cubicBezTo>
                <a:cubicBezTo>
                  <a:pt x="448" y="578"/>
                  <a:pt x="577" y="794"/>
                  <a:pt x="648" y="858"/>
                </a:cubicBezTo>
                <a:cubicBezTo>
                  <a:pt x="719" y="922"/>
                  <a:pt x="799" y="912"/>
                  <a:pt x="768" y="828"/>
                </a:cubicBezTo>
                <a:cubicBezTo>
                  <a:pt x="737" y="744"/>
                  <a:pt x="581" y="492"/>
                  <a:pt x="463" y="354"/>
                </a:cubicBezTo>
                <a:cubicBezTo>
                  <a:pt x="345" y="216"/>
                  <a:pt x="136" y="48"/>
                  <a:pt x="60" y="0"/>
                </a:cubicBezTo>
                <a:cubicBezTo>
                  <a:pt x="25" y="47"/>
                  <a:pt x="0" y="15"/>
                  <a:pt x="6" y="66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 3">
            <a:extLst>
              <a:ext uri="{FF2B5EF4-FFF2-40B4-BE49-F238E27FC236}">
                <a16:creationId xmlns:a16="http://schemas.microsoft.com/office/drawing/2014/main" id="{6488F527-6BB3-D24E-8C51-EEDC124AD307}"/>
              </a:ext>
            </a:extLst>
          </p:cNvPr>
          <p:cNvSpPr>
            <a:spLocks/>
          </p:cNvSpPr>
          <p:nvPr/>
        </p:nvSpPr>
        <p:spPr bwMode="auto">
          <a:xfrm>
            <a:off x="6699842" y="4496609"/>
            <a:ext cx="2098623" cy="361221"/>
          </a:xfrm>
          <a:custGeom>
            <a:avLst/>
            <a:gdLst>
              <a:gd name="T0" fmla="*/ 2147483647 w 1422"/>
              <a:gd name="T1" fmla="*/ 2147483647 h 206"/>
              <a:gd name="T2" fmla="*/ 2147483647 w 1422"/>
              <a:gd name="T3" fmla="*/ 2147483647 h 206"/>
              <a:gd name="T4" fmla="*/ 2147483647 w 1422"/>
              <a:gd name="T5" fmla="*/ 2147483647 h 206"/>
              <a:gd name="T6" fmla="*/ 2147483647 w 1422"/>
              <a:gd name="T7" fmla="*/ 2147483647 h 206"/>
              <a:gd name="T8" fmla="*/ 2147483647 w 1422"/>
              <a:gd name="T9" fmla="*/ 2147483647 h 206"/>
              <a:gd name="T10" fmla="*/ 2147483647 w 1422"/>
              <a:gd name="T11" fmla="*/ 2147483647 h 206"/>
              <a:gd name="T12" fmla="*/ 2147483647 w 1422"/>
              <a:gd name="T13" fmla="*/ 2147483647 h 20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22"/>
              <a:gd name="T22" fmla="*/ 0 h 206"/>
              <a:gd name="T23" fmla="*/ 1422 w 1422"/>
              <a:gd name="T24" fmla="*/ 206 h 20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22" h="206">
                <a:moveTo>
                  <a:pt x="42" y="176"/>
                </a:moveTo>
                <a:cubicBezTo>
                  <a:pt x="84" y="206"/>
                  <a:pt x="437" y="167"/>
                  <a:pt x="641" y="166"/>
                </a:cubicBezTo>
                <a:cubicBezTo>
                  <a:pt x="845" y="165"/>
                  <a:pt x="1153" y="192"/>
                  <a:pt x="1266" y="170"/>
                </a:cubicBezTo>
                <a:cubicBezTo>
                  <a:pt x="1379" y="148"/>
                  <a:pt x="1422" y="58"/>
                  <a:pt x="1320" y="32"/>
                </a:cubicBezTo>
                <a:cubicBezTo>
                  <a:pt x="1218" y="6"/>
                  <a:pt x="869" y="15"/>
                  <a:pt x="657" y="14"/>
                </a:cubicBezTo>
                <a:cubicBezTo>
                  <a:pt x="445" y="13"/>
                  <a:pt x="147" y="0"/>
                  <a:pt x="45" y="27"/>
                </a:cubicBezTo>
                <a:cubicBezTo>
                  <a:pt x="56" y="84"/>
                  <a:pt x="0" y="146"/>
                  <a:pt x="42" y="176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 4">
            <a:extLst>
              <a:ext uri="{FF2B5EF4-FFF2-40B4-BE49-F238E27FC236}">
                <a16:creationId xmlns:a16="http://schemas.microsoft.com/office/drawing/2014/main" id="{BB5B858F-E6BD-CD40-8B14-32C4CBF3D8BB}"/>
              </a:ext>
            </a:extLst>
          </p:cNvPr>
          <p:cNvSpPr>
            <a:spLocks/>
          </p:cNvSpPr>
          <p:nvPr/>
        </p:nvSpPr>
        <p:spPr bwMode="auto">
          <a:xfrm>
            <a:off x="6345544" y="2909109"/>
            <a:ext cx="1158875" cy="1547813"/>
          </a:xfrm>
          <a:custGeom>
            <a:avLst/>
            <a:gdLst>
              <a:gd name="T0" fmla="*/ 2147483647 w 730"/>
              <a:gd name="T1" fmla="*/ 2147483647 h 975"/>
              <a:gd name="T2" fmla="*/ 2147483647 w 730"/>
              <a:gd name="T3" fmla="*/ 2147483647 h 975"/>
              <a:gd name="T4" fmla="*/ 2147483647 w 730"/>
              <a:gd name="T5" fmla="*/ 2147483647 h 975"/>
              <a:gd name="T6" fmla="*/ 2147483647 w 730"/>
              <a:gd name="T7" fmla="*/ 2147483647 h 975"/>
              <a:gd name="T8" fmla="*/ 2147483647 w 730"/>
              <a:gd name="T9" fmla="*/ 2147483647 h 975"/>
              <a:gd name="T10" fmla="*/ 0 w 730"/>
              <a:gd name="T11" fmla="*/ 2147483647 h 975"/>
              <a:gd name="T12" fmla="*/ 2147483647 w 730"/>
              <a:gd name="T13" fmla="*/ 2147483647 h 9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30"/>
              <a:gd name="T22" fmla="*/ 0 h 975"/>
              <a:gd name="T23" fmla="*/ 730 w 730"/>
              <a:gd name="T24" fmla="*/ 975 h 9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30" h="975">
                <a:moveTo>
                  <a:pt x="157" y="952"/>
                </a:moveTo>
                <a:cubicBezTo>
                  <a:pt x="272" y="930"/>
                  <a:pt x="357" y="644"/>
                  <a:pt x="462" y="498"/>
                </a:cubicBezTo>
                <a:cubicBezTo>
                  <a:pt x="554" y="363"/>
                  <a:pt x="686" y="220"/>
                  <a:pt x="708" y="144"/>
                </a:cubicBezTo>
                <a:cubicBezTo>
                  <a:pt x="730" y="68"/>
                  <a:pt x="654" y="0"/>
                  <a:pt x="594" y="42"/>
                </a:cubicBezTo>
                <a:cubicBezTo>
                  <a:pt x="534" y="84"/>
                  <a:pt x="447" y="253"/>
                  <a:pt x="348" y="396"/>
                </a:cubicBezTo>
                <a:cubicBezTo>
                  <a:pt x="249" y="539"/>
                  <a:pt x="32" y="807"/>
                  <a:pt x="0" y="900"/>
                </a:cubicBezTo>
                <a:cubicBezTo>
                  <a:pt x="53" y="924"/>
                  <a:pt x="43" y="975"/>
                  <a:pt x="157" y="952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 5">
            <a:extLst>
              <a:ext uri="{FF2B5EF4-FFF2-40B4-BE49-F238E27FC236}">
                <a16:creationId xmlns:a16="http://schemas.microsoft.com/office/drawing/2014/main" id="{75589C7B-69B2-8940-9517-2C5A1E5A6E79}"/>
              </a:ext>
            </a:extLst>
          </p:cNvPr>
          <p:cNvSpPr>
            <a:spLocks/>
          </p:cNvSpPr>
          <p:nvPr/>
        </p:nvSpPr>
        <p:spPr bwMode="auto">
          <a:xfrm rot="5265760">
            <a:off x="7334817" y="866004"/>
            <a:ext cx="1078238" cy="2162175"/>
          </a:xfrm>
          <a:custGeom>
            <a:avLst/>
            <a:gdLst>
              <a:gd name="T0" fmla="*/ 2147483647 w 1223"/>
              <a:gd name="T1" fmla="*/ 2147483647 h 1291"/>
              <a:gd name="T2" fmla="*/ 2147483647 w 1223"/>
              <a:gd name="T3" fmla="*/ 2147483647 h 1291"/>
              <a:gd name="T4" fmla="*/ 2147483647 w 1223"/>
              <a:gd name="T5" fmla="*/ 2147483647 h 1291"/>
              <a:gd name="T6" fmla="*/ 2147483647 w 1223"/>
              <a:gd name="T7" fmla="*/ 2147483647 h 1291"/>
              <a:gd name="T8" fmla="*/ 2147483647 w 1223"/>
              <a:gd name="T9" fmla="*/ 2147483647 h 1291"/>
              <a:gd name="T10" fmla="*/ 2147483647 w 1223"/>
              <a:gd name="T11" fmla="*/ 2147483647 h 1291"/>
              <a:gd name="T12" fmla="*/ 2147483647 w 1223"/>
              <a:gd name="T13" fmla="*/ 2147483647 h 1291"/>
              <a:gd name="T14" fmla="*/ 2147483647 w 1223"/>
              <a:gd name="T15" fmla="*/ 2147483647 h 1291"/>
              <a:gd name="T16" fmla="*/ 2147483647 w 1223"/>
              <a:gd name="T17" fmla="*/ 2147483647 h 1291"/>
              <a:gd name="T18" fmla="*/ 2147483647 w 1223"/>
              <a:gd name="T19" fmla="*/ 2147483647 h 1291"/>
              <a:gd name="T20" fmla="*/ 2147483647 w 1223"/>
              <a:gd name="T21" fmla="*/ 2147483647 h 1291"/>
              <a:gd name="T22" fmla="*/ 2147483647 w 1223"/>
              <a:gd name="T23" fmla="*/ 2147483647 h 1291"/>
              <a:gd name="T24" fmla="*/ 2147483647 w 1223"/>
              <a:gd name="T25" fmla="*/ 2147483647 h 1291"/>
              <a:gd name="T26" fmla="*/ 2147483647 w 1223"/>
              <a:gd name="T27" fmla="*/ 2147483647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Line 14">
            <a:extLst>
              <a:ext uri="{FF2B5EF4-FFF2-40B4-BE49-F238E27FC236}">
                <a16:creationId xmlns:a16="http://schemas.microsoft.com/office/drawing/2014/main" id="{A27AACF9-29AB-1F42-A979-89DBCB8DCB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39357" y="1956609"/>
            <a:ext cx="3175" cy="5921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ext Box 15">
            <a:extLst>
              <a:ext uri="{FF2B5EF4-FFF2-40B4-BE49-F238E27FC236}">
                <a16:creationId xmlns:a16="http://schemas.microsoft.com/office/drawing/2014/main" id="{86ABE5DC-F743-3B4F-90D0-2B2BE524A3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9456" y="1403897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223.1.1.1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" name="Rectangle 16">
            <a:extLst>
              <a:ext uri="{FF2B5EF4-FFF2-40B4-BE49-F238E27FC236}">
                <a16:creationId xmlns:a16="http://schemas.microsoft.com/office/drawing/2014/main" id="{8DA80CA3-4BFA-544E-B250-26C540FFA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4572" y="2218547"/>
            <a:ext cx="309562" cy="180975"/>
          </a:xfrm>
          <a:prstGeom prst="rect">
            <a:avLst/>
          </a:prstGeom>
          <a:solidFill>
            <a:srgbClr val="9CE0FA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" name="Text Box 17">
            <a:extLst>
              <a:ext uri="{FF2B5EF4-FFF2-40B4-BE49-F238E27FC236}">
                <a16:creationId xmlns:a16="http://schemas.microsoft.com/office/drawing/2014/main" id="{BE68A712-57FB-6F4C-A3FB-152525A06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1846" y="2127679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223.1.1.3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" name="Text Box 18">
            <a:extLst>
              <a:ext uri="{FF2B5EF4-FFF2-40B4-BE49-F238E27FC236}">
                <a16:creationId xmlns:a16="http://schemas.microsoft.com/office/drawing/2014/main" id="{9676552A-43A0-714A-AEA1-0C4E2D4CA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6925" y="1514459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223.1.1.4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" name="Freeform 19">
            <a:extLst>
              <a:ext uri="{FF2B5EF4-FFF2-40B4-BE49-F238E27FC236}">
                <a16:creationId xmlns:a16="http://schemas.microsoft.com/office/drawing/2014/main" id="{CCFF2B55-E38D-3247-9770-7C4658805194}"/>
              </a:ext>
            </a:extLst>
          </p:cNvPr>
          <p:cNvSpPr>
            <a:spLocks/>
          </p:cNvSpPr>
          <p:nvPr/>
        </p:nvSpPr>
        <p:spPr bwMode="auto">
          <a:xfrm>
            <a:off x="5405744" y="4847609"/>
            <a:ext cx="1539875" cy="1070265"/>
          </a:xfrm>
          <a:custGeom>
            <a:avLst/>
            <a:gdLst>
              <a:gd name="T0" fmla="*/ 2147483647 w 970"/>
              <a:gd name="T1" fmla="*/ 2147483647 h 939"/>
              <a:gd name="T2" fmla="*/ 2147483647 w 970"/>
              <a:gd name="T3" fmla="*/ 2147483647 h 939"/>
              <a:gd name="T4" fmla="*/ 2147483647 w 970"/>
              <a:gd name="T5" fmla="*/ 2147483647 h 939"/>
              <a:gd name="T6" fmla="*/ 2147483647 w 970"/>
              <a:gd name="T7" fmla="*/ 2147483647 h 939"/>
              <a:gd name="T8" fmla="*/ 2147483647 w 970"/>
              <a:gd name="T9" fmla="*/ 2147483647 h 939"/>
              <a:gd name="T10" fmla="*/ 2147483647 w 970"/>
              <a:gd name="T11" fmla="*/ 2147483647 h 939"/>
              <a:gd name="T12" fmla="*/ 2147483647 w 970"/>
              <a:gd name="T13" fmla="*/ 2147483647 h 939"/>
              <a:gd name="T14" fmla="*/ 2147483647 w 970"/>
              <a:gd name="T15" fmla="*/ 2147483647 h 939"/>
              <a:gd name="T16" fmla="*/ 2147483647 w 970"/>
              <a:gd name="T17" fmla="*/ 2147483647 h 939"/>
              <a:gd name="T18" fmla="*/ 2147483647 w 970"/>
              <a:gd name="T19" fmla="*/ 2147483647 h 939"/>
              <a:gd name="T20" fmla="*/ 2147483647 w 970"/>
              <a:gd name="T21" fmla="*/ 2147483647 h 939"/>
              <a:gd name="T22" fmla="*/ 2147483647 w 970"/>
              <a:gd name="T23" fmla="*/ 2147483647 h 939"/>
              <a:gd name="T24" fmla="*/ 2147483647 w 970"/>
              <a:gd name="T25" fmla="*/ 2147483647 h 93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70"/>
              <a:gd name="T40" fmla="*/ 0 h 939"/>
              <a:gd name="T41" fmla="*/ 970 w 970"/>
              <a:gd name="T42" fmla="*/ 939 h 93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70" h="939">
                <a:moveTo>
                  <a:pt x="451" y="41"/>
                </a:moveTo>
                <a:cubicBezTo>
                  <a:pt x="415" y="47"/>
                  <a:pt x="452" y="358"/>
                  <a:pt x="388" y="431"/>
                </a:cubicBezTo>
                <a:cubicBezTo>
                  <a:pt x="324" y="504"/>
                  <a:pt x="128" y="419"/>
                  <a:pt x="64" y="479"/>
                </a:cubicBezTo>
                <a:cubicBezTo>
                  <a:pt x="0" y="539"/>
                  <a:pt x="1" y="718"/>
                  <a:pt x="7" y="791"/>
                </a:cubicBezTo>
                <a:cubicBezTo>
                  <a:pt x="13" y="864"/>
                  <a:pt x="31" y="901"/>
                  <a:pt x="100" y="920"/>
                </a:cubicBezTo>
                <a:cubicBezTo>
                  <a:pt x="169" y="939"/>
                  <a:pt x="329" y="908"/>
                  <a:pt x="421" y="905"/>
                </a:cubicBezTo>
                <a:cubicBezTo>
                  <a:pt x="513" y="902"/>
                  <a:pt x="572" y="913"/>
                  <a:pt x="652" y="905"/>
                </a:cubicBezTo>
                <a:cubicBezTo>
                  <a:pt x="732" y="897"/>
                  <a:pt x="860" y="929"/>
                  <a:pt x="904" y="857"/>
                </a:cubicBezTo>
                <a:cubicBezTo>
                  <a:pt x="948" y="785"/>
                  <a:pt x="970" y="542"/>
                  <a:pt x="916" y="473"/>
                </a:cubicBezTo>
                <a:cubicBezTo>
                  <a:pt x="862" y="404"/>
                  <a:pt x="645" y="511"/>
                  <a:pt x="580" y="443"/>
                </a:cubicBezTo>
                <a:cubicBezTo>
                  <a:pt x="515" y="375"/>
                  <a:pt x="534" y="130"/>
                  <a:pt x="526" y="65"/>
                </a:cubicBezTo>
                <a:cubicBezTo>
                  <a:pt x="518" y="0"/>
                  <a:pt x="542" y="57"/>
                  <a:pt x="529" y="53"/>
                </a:cubicBezTo>
                <a:cubicBezTo>
                  <a:pt x="520" y="26"/>
                  <a:pt x="487" y="35"/>
                  <a:pt x="451" y="41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Line 34">
            <a:extLst>
              <a:ext uri="{FF2B5EF4-FFF2-40B4-BE49-F238E27FC236}">
                <a16:creationId xmlns:a16="http://schemas.microsoft.com/office/drawing/2014/main" id="{5BEBE0C0-602D-CA47-91CB-81EACE7498F7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1394" y="4833159"/>
            <a:ext cx="7938" cy="561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Text Box 40">
            <a:extLst>
              <a:ext uri="{FF2B5EF4-FFF2-40B4-BE49-F238E27FC236}">
                <a16:creationId xmlns:a16="http://schemas.microsoft.com/office/drawing/2014/main" id="{EFBEBACC-6C23-394B-9616-85081FAC0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3633" y="5561966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223.1.2.2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8" name="Rectangle 42">
            <a:extLst>
              <a:ext uri="{FF2B5EF4-FFF2-40B4-BE49-F238E27FC236}">
                <a16:creationId xmlns:a16="http://schemas.microsoft.com/office/drawing/2014/main" id="{4463C3B6-3442-A848-96F8-45BDEAD65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9914" y="4958572"/>
            <a:ext cx="128587" cy="180975"/>
          </a:xfrm>
          <a:prstGeom prst="rect">
            <a:avLst/>
          </a:prstGeom>
          <a:solidFill>
            <a:srgbClr val="9CE0FA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9" name="Text Box 43">
            <a:extLst>
              <a:ext uri="{FF2B5EF4-FFF2-40B4-BE49-F238E27FC236}">
                <a16:creationId xmlns:a16="http://schemas.microsoft.com/office/drawing/2014/main" id="{0DD50976-05F4-7849-BC93-4C4F6CC58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7277" y="4875981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223.1.2.6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0" name="Freeform 45">
            <a:extLst>
              <a:ext uri="{FF2B5EF4-FFF2-40B4-BE49-F238E27FC236}">
                <a16:creationId xmlns:a16="http://schemas.microsoft.com/office/drawing/2014/main" id="{2242FC36-42F5-C242-B9D7-9C37B5FAD3AB}"/>
              </a:ext>
            </a:extLst>
          </p:cNvPr>
          <p:cNvSpPr>
            <a:spLocks/>
          </p:cNvSpPr>
          <p:nvPr/>
        </p:nvSpPr>
        <p:spPr bwMode="auto">
          <a:xfrm>
            <a:off x="8423582" y="4858944"/>
            <a:ext cx="1539875" cy="1129777"/>
          </a:xfrm>
          <a:custGeom>
            <a:avLst/>
            <a:gdLst>
              <a:gd name="T0" fmla="*/ 2147483647 w 970"/>
              <a:gd name="T1" fmla="*/ 2147483647 h 939"/>
              <a:gd name="T2" fmla="*/ 2147483647 w 970"/>
              <a:gd name="T3" fmla="*/ 2147483647 h 939"/>
              <a:gd name="T4" fmla="*/ 2147483647 w 970"/>
              <a:gd name="T5" fmla="*/ 2147483647 h 939"/>
              <a:gd name="T6" fmla="*/ 2147483647 w 970"/>
              <a:gd name="T7" fmla="*/ 2147483647 h 939"/>
              <a:gd name="T8" fmla="*/ 2147483647 w 970"/>
              <a:gd name="T9" fmla="*/ 2147483647 h 939"/>
              <a:gd name="T10" fmla="*/ 2147483647 w 970"/>
              <a:gd name="T11" fmla="*/ 2147483647 h 939"/>
              <a:gd name="T12" fmla="*/ 2147483647 w 970"/>
              <a:gd name="T13" fmla="*/ 2147483647 h 939"/>
              <a:gd name="T14" fmla="*/ 2147483647 w 970"/>
              <a:gd name="T15" fmla="*/ 2147483647 h 939"/>
              <a:gd name="T16" fmla="*/ 2147483647 w 970"/>
              <a:gd name="T17" fmla="*/ 2147483647 h 939"/>
              <a:gd name="T18" fmla="*/ 2147483647 w 970"/>
              <a:gd name="T19" fmla="*/ 2147483647 h 939"/>
              <a:gd name="T20" fmla="*/ 2147483647 w 970"/>
              <a:gd name="T21" fmla="*/ 2147483647 h 939"/>
              <a:gd name="T22" fmla="*/ 2147483647 w 970"/>
              <a:gd name="T23" fmla="*/ 2147483647 h 939"/>
              <a:gd name="T24" fmla="*/ 2147483647 w 970"/>
              <a:gd name="T25" fmla="*/ 2147483647 h 93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70"/>
              <a:gd name="T40" fmla="*/ 0 h 939"/>
              <a:gd name="T41" fmla="*/ 970 w 970"/>
              <a:gd name="T42" fmla="*/ 939 h 93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70" h="939">
                <a:moveTo>
                  <a:pt x="451" y="41"/>
                </a:moveTo>
                <a:cubicBezTo>
                  <a:pt x="415" y="47"/>
                  <a:pt x="452" y="358"/>
                  <a:pt x="388" y="431"/>
                </a:cubicBezTo>
                <a:cubicBezTo>
                  <a:pt x="324" y="504"/>
                  <a:pt x="128" y="419"/>
                  <a:pt x="64" y="479"/>
                </a:cubicBezTo>
                <a:cubicBezTo>
                  <a:pt x="0" y="539"/>
                  <a:pt x="1" y="718"/>
                  <a:pt x="7" y="791"/>
                </a:cubicBezTo>
                <a:cubicBezTo>
                  <a:pt x="13" y="864"/>
                  <a:pt x="31" y="901"/>
                  <a:pt x="100" y="920"/>
                </a:cubicBezTo>
                <a:cubicBezTo>
                  <a:pt x="169" y="939"/>
                  <a:pt x="329" y="908"/>
                  <a:pt x="421" y="905"/>
                </a:cubicBezTo>
                <a:cubicBezTo>
                  <a:pt x="513" y="902"/>
                  <a:pt x="572" y="913"/>
                  <a:pt x="652" y="905"/>
                </a:cubicBezTo>
                <a:cubicBezTo>
                  <a:pt x="732" y="897"/>
                  <a:pt x="860" y="929"/>
                  <a:pt x="904" y="857"/>
                </a:cubicBezTo>
                <a:cubicBezTo>
                  <a:pt x="948" y="785"/>
                  <a:pt x="970" y="542"/>
                  <a:pt x="916" y="473"/>
                </a:cubicBezTo>
                <a:cubicBezTo>
                  <a:pt x="862" y="404"/>
                  <a:pt x="645" y="511"/>
                  <a:pt x="580" y="443"/>
                </a:cubicBezTo>
                <a:cubicBezTo>
                  <a:pt x="515" y="375"/>
                  <a:pt x="534" y="130"/>
                  <a:pt x="526" y="65"/>
                </a:cubicBezTo>
                <a:cubicBezTo>
                  <a:pt x="518" y="0"/>
                  <a:pt x="542" y="57"/>
                  <a:pt x="529" y="53"/>
                </a:cubicBezTo>
                <a:cubicBezTo>
                  <a:pt x="520" y="26"/>
                  <a:pt x="487" y="35"/>
                  <a:pt x="451" y="41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Line 60">
            <a:extLst>
              <a:ext uri="{FF2B5EF4-FFF2-40B4-BE49-F238E27FC236}">
                <a16:creationId xmlns:a16="http://schemas.microsoft.com/office/drawing/2014/main" id="{6B24106E-72F9-F24A-B2D8-8555ACB90C47}"/>
              </a:ext>
            </a:extLst>
          </p:cNvPr>
          <p:cNvSpPr>
            <a:spLocks noChangeShapeType="1"/>
          </p:cNvSpPr>
          <p:nvPr/>
        </p:nvSpPr>
        <p:spPr bwMode="auto">
          <a:xfrm>
            <a:off x="9190344" y="4852209"/>
            <a:ext cx="1588" cy="520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Text Box 66">
            <a:extLst>
              <a:ext uri="{FF2B5EF4-FFF2-40B4-BE49-F238E27FC236}">
                <a16:creationId xmlns:a16="http://schemas.microsoft.com/office/drawing/2014/main" id="{23AF778F-58D8-8A4E-9DBF-1A23C3456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8446" y="5757661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223.1.3.2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5" name="Text Box 67">
            <a:extLst>
              <a:ext uri="{FF2B5EF4-FFF2-40B4-BE49-F238E27FC236}">
                <a16:creationId xmlns:a16="http://schemas.microsoft.com/office/drawing/2014/main" id="{C3593735-4F8F-8145-8D53-54EE001CC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662" y="5659381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223.1.3.1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6" name="Rectangle 68">
            <a:extLst>
              <a:ext uri="{FF2B5EF4-FFF2-40B4-BE49-F238E27FC236}">
                <a16:creationId xmlns:a16="http://schemas.microsoft.com/office/drawing/2014/main" id="{307F4518-61FD-6F49-B353-C72065084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1607" y="4952222"/>
            <a:ext cx="128587" cy="180975"/>
          </a:xfrm>
          <a:prstGeom prst="rect">
            <a:avLst/>
          </a:prstGeom>
          <a:solidFill>
            <a:srgbClr val="9CE0FA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7" name="Text Box 69">
            <a:extLst>
              <a:ext uri="{FF2B5EF4-FFF2-40B4-BE49-F238E27FC236}">
                <a16:creationId xmlns:a16="http://schemas.microsoft.com/office/drawing/2014/main" id="{886AD721-E620-3744-9A4F-14D911065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1888" y="4864398"/>
            <a:ext cx="10679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223.1.3.27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2" name="Text Box 86">
            <a:extLst>
              <a:ext uri="{FF2B5EF4-FFF2-40B4-BE49-F238E27FC236}">
                <a16:creationId xmlns:a16="http://schemas.microsoft.com/office/drawing/2014/main" id="{3F0DAD26-C5A6-A649-906B-10FDCAFA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232" y="558232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223.1.1.2</a:t>
            </a:r>
          </a:p>
        </p:txBody>
      </p:sp>
      <p:sp>
        <p:nvSpPr>
          <p:cNvPr id="143" name="Line 87">
            <a:extLst>
              <a:ext uri="{FF2B5EF4-FFF2-40B4-BE49-F238E27FC236}">
                <a16:creationId xmlns:a16="http://schemas.microsoft.com/office/drawing/2014/main" id="{F47550F3-7907-044F-86DE-F56147AC60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74119" y="2928159"/>
            <a:ext cx="1114425" cy="1543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Line 88">
            <a:extLst>
              <a:ext uri="{FF2B5EF4-FFF2-40B4-BE49-F238E27FC236}">
                <a16:creationId xmlns:a16="http://schemas.microsoft.com/office/drawing/2014/main" id="{EE6A5D44-6552-2043-ACBE-3134891144F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88594" y="2909109"/>
            <a:ext cx="1276350" cy="1543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Line 89">
            <a:extLst>
              <a:ext uri="{FF2B5EF4-FFF2-40B4-BE49-F238E27FC236}">
                <a16:creationId xmlns:a16="http://schemas.microsoft.com/office/drawing/2014/main" id="{CBC592C5-3F61-4843-8C7F-5AE59C48081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64619" y="4671234"/>
            <a:ext cx="2305050" cy="9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Text Box 90">
            <a:extLst>
              <a:ext uri="{FF2B5EF4-FFF2-40B4-BE49-F238E27FC236}">
                <a16:creationId xmlns:a16="http://schemas.microsoft.com/office/drawing/2014/main" id="{CFD1C51D-A458-6443-B0F5-946E54EC1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7969" y="2821797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223.1.7.2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9" name="Text Box 91">
            <a:extLst>
              <a:ext uri="{FF2B5EF4-FFF2-40B4-BE49-F238E27FC236}">
                <a16:creationId xmlns:a16="http://schemas.microsoft.com/office/drawing/2014/main" id="{F8EF7741-B8E7-0B4C-A5A4-FDEF5DDBC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4294" y="4107672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223.1.7.1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0" name="Text Box 92">
            <a:extLst>
              <a:ext uri="{FF2B5EF4-FFF2-40B4-BE49-F238E27FC236}">
                <a16:creationId xmlns:a16="http://schemas.microsoft.com/office/drawing/2014/main" id="{F359ED7A-71A8-044C-9CEA-745EBF3D2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6044" y="4364847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223.1.8.2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1" name="Text Box 93">
            <a:extLst>
              <a:ext uri="{FF2B5EF4-FFF2-40B4-BE49-F238E27FC236}">
                <a16:creationId xmlns:a16="http://schemas.microsoft.com/office/drawing/2014/main" id="{DF8BBCE7-EB2F-F445-91D0-25BC1FEF2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8269" y="4364847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223.1.8.1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2" name="Text Box 94">
            <a:extLst>
              <a:ext uri="{FF2B5EF4-FFF2-40B4-BE49-F238E27FC236}">
                <a16:creationId xmlns:a16="http://schemas.microsoft.com/office/drawing/2014/main" id="{BB95AD39-A2CC-3846-8811-C2F30E962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1944" y="4069572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223.1.9.1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3" name="Text Box 95">
            <a:extLst>
              <a:ext uri="{FF2B5EF4-FFF2-40B4-BE49-F238E27FC236}">
                <a16:creationId xmlns:a16="http://schemas.microsoft.com/office/drawing/2014/main" id="{B3DB2C6D-56D0-A34E-9FEE-77AC692B7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719" y="2831322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223.1.9.2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2A0FD3-CBB5-2343-99A4-E0BB72F75639}"/>
              </a:ext>
            </a:extLst>
          </p:cNvPr>
          <p:cNvCxnSpPr>
            <a:cxnSpLocks/>
          </p:cNvCxnSpPr>
          <p:nvPr/>
        </p:nvCxnSpPr>
        <p:spPr>
          <a:xfrm>
            <a:off x="7907727" y="1333593"/>
            <a:ext cx="0" cy="222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3DAEE092-30DA-494C-AE90-7728B58690D0}"/>
              </a:ext>
            </a:extLst>
          </p:cNvPr>
          <p:cNvCxnSpPr>
            <a:cxnSpLocks/>
          </p:cNvCxnSpPr>
          <p:nvPr/>
        </p:nvCxnSpPr>
        <p:spPr>
          <a:xfrm>
            <a:off x="7077714" y="1391530"/>
            <a:ext cx="0" cy="222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D086C16F-8606-3B4A-BB18-E0F253FB3149}"/>
              </a:ext>
            </a:extLst>
          </p:cNvPr>
          <p:cNvCxnSpPr>
            <a:cxnSpLocks/>
          </p:cNvCxnSpPr>
          <p:nvPr/>
        </p:nvCxnSpPr>
        <p:spPr>
          <a:xfrm>
            <a:off x="8747817" y="1349966"/>
            <a:ext cx="0" cy="222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0106E0D-D297-8345-A153-BA8DF38B54B6}"/>
              </a:ext>
            </a:extLst>
          </p:cNvPr>
          <p:cNvCxnSpPr>
            <a:cxnSpLocks/>
          </p:cNvCxnSpPr>
          <p:nvPr/>
        </p:nvCxnSpPr>
        <p:spPr>
          <a:xfrm>
            <a:off x="9721099" y="5845766"/>
            <a:ext cx="0" cy="222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DBA2B390-640A-BF4F-B0C4-F7EEFDFF4607}"/>
              </a:ext>
            </a:extLst>
          </p:cNvPr>
          <p:cNvCxnSpPr>
            <a:cxnSpLocks/>
          </p:cNvCxnSpPr>
          <p:nvPr/>
        </p:nvCxnSpPr>
        <p:spPr>
          <a:xfrm>
            <a:off x="8855191" y="5831911"/>
            <a:ext cx="0" cy="222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52E8D2E3-F3B0-7C43-AED8-9F54D363C86C}"/>
              </a:ext>
            </a:extLst>
          </p:cNvPr>
          <p:cNvCxnSpPr>
            <a:cxnSpLocks/>
          </p:cNvCxnSpPr>
          <p:nvPr/>
        </p:nvCxnSpPr>
        <p:spPr>
          <a:xfrm>
            <a:off x="6527626" y="5717611"/>
            <a:ext cx="0" cy="222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91D6F8F-07FB-A848-ACDB-E5F5A82CB4D5}"/>
              </a:ext>
            </a:extLst>
          </p:cNvPr>
          <p:cNvCxnSpPr>
            <a:cxnSpLocks/>
          </p:cNvCxnSpPr>
          <p:nvPr/>
        </p:nvCxnSpPr>
        <p:spPr>
          <a:xfrm>
            <a:off x="5734453" y="5755711"/>
            <a:ext cx="0" cy="222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022FF-D8F0-934B-89EC-002E67A42DFB}"/>
              </a:ext>
            </a:extLst>
          </p:cNvPr>
          <p:cNvGrpSpPr/>
          <p:nvPr/>
        </p:nvGrpSpPr>
        <p:grpSpPr>
          <a:xfrm>
            <a:off x="5269942" y="831439"/>
            <a:ext cx="4571749" cy="5747039"/>
            <a:chOff x="3921589" y="800442"/>
            <a:chExt cx="4571749" cy="5747039"/>
          </a:xfrm>
        </p:grpSpPr>
        <p:grpSp>
          <p:nvGrpSpPr>
            <p:cNvPr id="193" name="Group 127">
              <a:extLst>
                <a:ext uri="{FF2B5EF4-FFF2-40B4-BE49-F238E27FC236}">
                  <a16:creationId xmlns:a16="http://schemas.microsoft.com/office/drawing/2014/main" id="{3F21DB98-90D0-2949-9B59-D897E6BF53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12267" y="813299"/>
              <a:ext cx="641350" cy="558800"/>
              <a:chOff x="-44" y="1473"/>
              <a:chExt cx="981" cy="1105"/>
            </a:xfrm>
          </p:grpSpPr>
          <p:pic>
            <p:nvPicPr>
              <p:cNvPr id="194" name="Picture 128" descr="desktop_computer_stylized_medium">
                <a:extLst>
                  <a:ext uri="{FF2B5EF4-FFF2-40B4-BE49-F238E27FC236}">
                    <a16:creationId xmlns:a16="http://schemas.microsoft.com/office/drawing/2014/main" id="{5FC686D7-8C0E-E148-B8A9-29C753654C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5" name="Freeform 129">
                <a:extLst>
                  <a:ext uri="{FF2B5EF4-FFF2-40B4-BE49-F238E27FC236}">
                    <a16:creationId xmlns:a16="http://schemas.microsoft.com/office/drawing/2014/main" id="{8C375592-43C5-A94A-A657-F109708E2BB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6" name="Group 130">
              <a:extLst>
                <a:ext uri="{FF2B5EF4-FFF2-40B4-BE49-F238E27FC236}">
                  <a16:creationId xmlns:a16="http://schemas.microsoft.com/office/drawing/2014/main" id="{8531BDB7-6357-AB47-9D9A-95D2848E84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43214" y="845876"/>
              <a:ext cx="641350" cy="558800"/>
              <a:chOff x="-44" y="1473"/>
              <a:chExt cx="981" cy="1105"/>
            </a:xfrm>
          </p:grpSpPr>
          <p:pic>
            <p:nvPicPr>
              <p:cNvPr id="197" name="Picture 131" descr="desktop_computer_stylized_medium">
                <a:extLst>
                  <a:ext uri="{FF2B5EF4-FFF2-40B4-BE49-F238E27FC236}">
                    <a16:creationId xmlns:a16="http://schemas.microsoft.com/office/drawing/2014/main" id="{9B95FBC6-FBA8-4B49-811F-87393B875A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8" name="Freeform 132">
                <a:extLst>
                  <a:ext uri="{FF2B5EF4-FFF2-40B4-BE49-F238E27FC236}">
                    <a16:creationId xmlns:a16="http://schemas.microsoft.com/office/drawing/2014/main" id="{76B731D4-AA0B-D349-9CC0-BDB7D625F4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99" name="Group 133">
              <a:extLst>
                <a:ext uri="{FF2B5EF4-FFF2-40B4-BE49-F238E27FC236}">
                  <a16:creationId xmlns:a16="http://schemas.microsoft.com/office/drawing/2014/main" id="{F1B2FB1F-1C2C-044F-AA04-C080F7D6B0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75064" y="800442"/>
              <a:ext cx="641350" cy="558800"/>
              <a:chOff x="-44" y="1473"/>
              <a:chExt cx="981" cy="1105"/>
            </a:xfrm>
          </p:grpSpPr>
          <p:pic>
            <p:nvPicPr>
              <p:cNvPr id="200" name="Picture 134" descr="desktop_computer_stylized_medium">
                <a:extLst>
                  <a:ext uri="{FF2B5EF4-FFF2-40B4-BE49-F238E27FC236}">
                    <a16:creationId xmlns:a16="http://schemas.microsoft.com/office/drawing/2014/main" id="{02F3D829-91D0-0E4F-B7E3-C0BC51D9C0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1" name="Freeform 135">
                <a:extLst>
                  <a:ext uri="{FF2B5EF4-FFF2-40B4-BE49-F238E27FC236}">
                    <a16:creationId xmlns:a16="http://schemas.microsoft.com/office/drawing/2014/main" id="{6B0B3BAE-D159-F84A-8165-7BFC85DC5F7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86EF1E37-3B49-0D40-87DC-F9FA89AFA2EF}"/>
                </a:ext>
              </a:extLst>
            </p:cNvPr>
            <p:cNvGrpSpPr/>
            <p:nvPr/>
          </p:nvGrpSpPr>
          <p:grpSpPr>
            <a:xfrm>
              <a:off x="5951096" y="2488367"/>
              <a:ext cx="764498" cy="449705"/>
              <a:chOff x="7493876" y="2774731"/>
              <a:chExt cx="1481958" cy="894622"/>
            </a:xfrm>
          </p:grpSpPr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40376F28-4749-CC48-A0CB-8B2AD034925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256D0A85-CDF4-AC42-AF4B-37B50E409C6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683CD1C1-F412-7448-A299-0E99E8221D1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18" name="Freeform 217">
                  <a:extLst>
                    <a:ext uri="{FF2B5EF4-FFF2-40B4-BE49-F238E27FC236}">
                      <a16:creationId xmlns:a16="http://schemas.microsoft.com/office/drawing/2014/main" id="{80DC24D7-3D47-1D41-B777-C81C9EB9FCE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9" name="Freeform 218">
                  <a:extLst>
                    <a:ext uri="{FF2B5EF4-FFF2-40B4-BE49-F238E27FC236}">
                      <a16:creationId xmlns:a16="http://schemas.microsoft.com/office/drawing/2014/main" id="{B43B84E6-BB86-984B-B3B6-D9EB953A85B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Freeform 219">
                  <a:extLst>
                    <a:ext uri="{FF2B5EF4-FFF2-40B4-BE49-F238E27FC236}">
                      <a16:creationId xmlns:a16="http://schemas.microsoft.com/office/drawing/2014/main" id="{9C11C97D-F662-DC4F-BD97-5429CFC9C89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Freeform 220">
                  <a:extLst>
                    <a:ext uri="{FF2B5EF4-FFF2-40B4-BE49-F238E27FC236}">
                      <a16:creationId xmlns:a16="http://schemas.microsoft.com/office/drawing/2014/main" id="{0311A4A8-E188-654A-8B89-EAB3405BA60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1584F37-BE6C-EA4B-971E-1912AA12BB25}"/>
                </a:ext>
              </a:extLst>
            </p:cNvPr>
            <p:cNvGrpSpPr/>
            <p:nvPr/>
          </p:nvGrpSpPr>
          <p:grpSpPr>
            <a:xfrm>
              <a:off x="7452610" y="4364636"/>
              <a:ext cx="764498" cy="449705"/>
              <a:chOff x="7493876" y="2774731"/>
              <a:chExt cx="1481958" cy="894622"/>
            </a:xfrm>
          </p:grpSpPr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31012971-DEA3-6845-AC13-A255CEA0240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32543A2D-22B6-0649-AEEC-F06F4021DD3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7BEFF53D-0E6A-8646-ACAC-71283F133B8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26" name="Freeform 225">
                  <a:extLst>
                    <a:ext uri="{FF2B5EF4-FFF2-40B4-BE49-F238E27FC236}">
                      <a16:creationId xmlns:a16="http://schemas.microsoft.com/office/drawing/2014/main" id="{04DABA4E-DEC2-D946-A0D0-F5C45FA6DC9D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7" name="Freeform 226">
                  <a:extLst>
                    <a:ext uri="{FF2B5EF4-FFF2-40B4-BE49-F238E27FC236}">
                      <a16:creationId xmlns:a16="http://schemas.microsoft.com/office/drawing/2014/main" id="{47344229-14F7-4C43-8414-5F5AF377468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Freeform 227">
                  <a:extLst>
                    <a:ext uri="{FF2B5EF4-FFF2-40B4-BE49-F238E27FC236}">
                      <a16:creationId xmlns:a16="http://schemas.microsoft.com/office/drawing/2014/main" id="{87FA5A08-7A6B-CF46-930C-602D8BDBC5C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Freeform 228">
                  <a:extLst>
                    <a:ext uri="{FF2B5EF4-FFF2-40B4-BE49-F238E27FC236}">
                      <a16:creationId xmlns:a16="http://schemas.microsoft.com/office/drawing/2014/main" id="{E499445B-0DB0-3142-B183-CA66C970877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F91C53FA-ABA6-6D43-BB65-60DBBCFEC5C7}"/>
                </a:ext>
              </a:extLst>
            </p:cNvPr>
            <p:cNvGrpSpPr/>
            <p:nvPr/>
          </p:nvGrpSpPr>
          <p:grpSpPr>
            <a:xfrm>
              <a:off x="4517036" y="4382125"/>
              <a:ext cx="764498" cy="449705"/>
              <a:chOff x="7493876" y="2774731"/>
              <a:chExt cx="1481958" cy="894622"/>
            </a:xfrm>
          </p:grpSpPr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3294910F-4CB9-CF45-8646-26DE97A22ED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1316DC44-6A92-9B4B-9028-475050085E4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E4E7CEA9-1D4F-E545-90CA-F59A8B96693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34" name="Freeform 233">
                  <a:extLst>
                    <a:ext uri="{FF2B5EF4-FFF2-40B4-BE49-F238E27FC236}">
                      <a16:creationId xmlns:a16="http://schemas.microsoft.com/office/drawing/2014/main" id="{2B22DAA2-94E0-8D40-9ACC-D24ABE49BB2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5BC674BD-4F28-8848-B1EE-7DEA5110F9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Freeform 235">
                  <a:extLst>
                    <a:ext uri="{FF2B5EF4-FFF2-40B4-BE49-F238E27FC236}">
                      <a16:creationId xmlns:a16="http://schemas.microsoft.com/office/drawing/2014/main" id="{D4EE57CB-32BD-2B45-8492-05F066B59A9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Freeform 236">
                  <a:extLst>
                    <a:ext uri="{FF2B5EF4-FFF2-40B4-BE49-F238E27FC236}">
                      <a16:creationId xmlns:a16="http://schemas.microsoft.com/office/drawing/2014/main" id="{A0F9C46B-BB97-4648-AFE1-934417BB3F9C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02" name="Group 136">
              <a:extLst>
                <a:ext uri="{FF2B5EF4-FFF2-40B4-BE49-F238E27FC236}">
                  <a16:creationId xmlns:a16="http://schemas.microsoft.com/office/drawing/2014/main" id="{A46FE443-1481-3F46-AEC2-DE1A894018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51988" y="5988681"/>
              <a:ext cx="641350" cy="558800"/>
              <a:chOff x="-44" y="1473"/>
              <a:chExt cx="981" cy="1105"/>
            </a:xfrm>
          </p:grpSpPr>
          <p:pic>
            <p:nvPicPr>
              <p:cNvPr id="203" name="Picture 137" descr="desktop_computer_stylized_medium">
                <a:extLst>
                  <a:ext uri="{FF2B5EF4-FFF2-40B4-BE49-F238E27FC236}">
                    <a16:creationId xmlns:a16="http://schemas.microsoft.com/office/drawing/2014/main" id="{552CE2C0-13B7-9545-9F73-E88A13A25D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4" name="Freeform 138">
                <a:extLst>
                  <a:ext uri="{FF2B5EF4-FFF2-40B4-BE49-F238E27FC236}">
                    <a16:creationId xmlns:a16="http://schemas.microsoft.com/office/drawing/2014/main" id="{EBDCE7D2-BE4A-B14C-92D1-68B5D3FE397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5" name="Group 139">
              <a:extLst>
                <a:ext uri="{FF2B5EF4-FFF2-40B4-BE49-F238E27FC236}">
                  <a16:creationId xmlns:a16="http://schemas.microsoft.com/office/drawing/2014/main" id="{AAAA10F5-D477-E34B-B7B6-A84654286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16190" y="5955947"/>
              <a:ext cx="641350" cy="558800"/>
              <a:chOff x="-44" y="1473"/>
              <a:chExt cx="981" cy="1105"/>
            </a:xfrm>
          </p:grpSpPr>
          <p:pic>
            <p:nvPicPr>
              <p:cNvPr id="206" name="Picture 140" descr="desktop_computer_stylized_medium">
                <a:extLst>
                  <a:ext uri="{FF2B5EF4-FFF2-40B4-BE49-F238E27FC236}">
                    <a16:creationId xmlns:a16="http://schemas.microsoft.com/office/drawing/2014/main" id="{ADD02C07-8622-9147-8C7E-716D0CC05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7" name="Freeform 141">
                <a:extLst>
                  <a:ext uri="{FF2B5EF4-FFF2-40B4-BE49-F238E27FC236}">
                    <a16:creationId xmlns:a16="http://schemas.microsoft.com/office/drawing/2014/main" id="{0A2F9078-621E-234E-A8BD-CBD1C8FFD97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8" name="Group 142">
              <a:extLst>
                <a:ext uri="{FF2B5EF4-FFF2-40B4-BE49-F238E27FC236}">
                  <a16:creationId xmlns:a16="http://schemas.microsoft.com/office/drawing/2014/main" id="{0790C796-AECD-6C43-9AC1-A6A3207752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1589" y="5865644"/>
              <a:ext cx="641350" cy="558800"/>
              <a:chOff x="-44" y="1473"/>
              <a:chExt cx="981" cy="1105"/>
            </a:xfrm>
          </p:grpSpPr>
          <p:pic>
            <p:nvPicPr>
              <p:cNvPr id="209" name="Picture 143" descr="desktop_computer_stylized_medium">
                <a:extLst>
                  <a:ext uri="{FF2B5EF4-FFF2-40B4-BE49-F238E27FC236}">
                    <a16:creationId xmlns:a16="http://schemas.microsoft.com/office/drawing/2014/main" id="{EC7F2E78-D630-0742-B3E6-A2B2A451C7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0" name="Freeform 144">
                <a:extLst>
                  <a:ext uri="{FF2B5EF4-FFF2-40B4-BE49-F238E27FC236}">
                    <a16:creationId xmlns:a16="http://schemas.microsoft.com/office/drawing/2014/main" id="{137BFC0D-B6D7-614D-8B13-BEC91ACB8C4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1" name="Group 145">
              <a:extLst>
                <a:ext uri="{FF2B5EF4-FFF2-40B4-BE49-F238E27FC236}">
                  <a16:creationId xmlns:a16="http://schemas.microsoft.com/office/drawing/2014/main" id="{B7E1F2F7-7CD4-4E49-A5F4-F3F7ABB05B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3534" y="5813400"/>
              <a:ext cx="641350" cy="558800"/>
              <a:chOff x="-44" y="1473"/>
              <a:chExt cx="981" cy="1105"/>
            </a:xfrm>
          </p:grpSpPr>
          <p:pic>
            <p:nvPicPr>
              <p:cNvPr id="212" name="Picture 146" descr="desktop_computer_stylized_medium">
                <a:extLst>
                  <a:ext uri="{FF2B5EF4-FFF2-40B4-BE49-F238E27FC236}">
                    <a16:creationId xmlns:a16="http://schemas.microsoft.com/office/drawing/2014/main" id="{33328068-9D28-A94E-854E-AA55BDA92A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3" name="Freeform 147">
                <a:extLst>
                  <a:ext uri="{FF2B5EF4-FFF2-40B4-BE49-F238E27FC236}">
                    <a16:creationId xmlns:a16="http://schemas.microsoft.com/office/drawing/2014/main" id="{E60C7BD3-8A82-504B-B81D-2FDDD4220B2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44" name="Text Box 41">
            <a:extLst>
              <a:ext uri="{FF2B5EF4-FFF2-40B4-BE49-F238E27FC236}">
                <a16:creationId xmlns:a16="http://schemas.microsoft.com/office/drawing/2014/main" id="{5DBB1AC4-8014-5E49-A935-8490AAA2EF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0324" y="5542214"/>
            <a:ext cx="963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223.1.2.1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8D420B-2797-1F49-A046-DBAA7356C19E}"/>
              </a:ext>
            </a:extLst>
          </p:cNvPr>
          <p:cNvGrpSpPr/>
          <p:nvPr/>
        </p:nvGrpSpPr>
        <p:grpSpPr>
          <a:xfrm>
            <a:off x="2970204" y="933306"/>
            <a:ext cx="9056493" cy="4702911"/>
            <a:chOff x="2970204" y="933306"/>
            <a:chExt cx="9056493" cy="4702911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480E4E41-341B-D44C-A65D-69A7E0B7DF8F}"/>
                </a:ext>
              </a:extLst>
            </p:cNvPr>
            <p:cNvGrpSpPr/>
            <p:nvPr/>
          </p:nvGrpSpPr>
          <p:grpSpPr>
            <a:xfrm>
              <a:off x="8152109" y="933306"/>
              <a:ext cx="3244327" cy="864497"/>
              <a:chOff x="6090834" y="607842"/>
              <a:chExt cx="3244327" cy="864497"/>
            </a:xfrm>
          </p:grpSpPr>
          <p:sp>
            <p:nvSpPr>
              <p:cNvPr id="91" name="Text Box 191">
                <a:extLst>
                  <a:ext uri="{FF2B5EF4-FFF2-40B4-BE49-F238E27FC236}">
                    <a16:creationId xmlns:a16="http://schemas.microsoft.com/office/drawing/2014/main" id="{D376C8BF-4E91-414E-99B4-9EDBBFFB07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55489" y="607842"/>
                <a:ext cx="207967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subnet 223.1.1/24</a:t>
                </a:r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A7F1EA1B-3CBF-2647-8FEC-4A2697C6D1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0834" y="866887"/>
                <a:ext cx="1222333" cy="60545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9318547F-F742-104D-9A1E-83C75E127CFF}"/>
                </a:ext>
              </a:extLst>
            </p:cNvPr>
            <p:cNvGrpSpPr/>
            <p:nvPr/>
          </p:nvGrpSpPr>
          <p:grpSpPr>
            <a:xfrm>
              <a:off x="8567981" y="2945502"/>
              <a:ext cx="2717381" cy="632023"/>
              <a:chOff x="6090835" y="840316"/>
              <a:chExt cx="2717381" cy="632023"/>
            </a:xfrm>
          </p:grpSpPr>
          <p:sp>
            <p:nvSpPr>
              <p:cNvPr id="96" name="Text Box 191">
                <a:extLst>
                  <a:ext uri="{FF2B5EF4-FFF2-40B4-BE49-F238E27FC236}">
                    <a16:creationId xmlns:a16="http://schemas.microsoft.com/office/drawing/2014/main" id="{BE0B33C0-E823-DF4A-9CD8-63EAD005BC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28544" y="840316"/>
                <a:ext cx="207967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subnet 223.1.7/24</a:t>
                </a: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02A0B626-F390-4D4A-AF51-431DE14568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0835" y="1102963"/>
                <a:ext cx="700005" cy="36937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8F4AFDD-E3C5-ED41-B6AB-FAA4C0538DA6}"/>
                </a:ext>
              </a:extLst>
            </p:cNvPr>
            <p:cNvGrpSpPr/>
            <p:nvPr/>
          </p:nvGrpSpPr>
          <p:grpSpPr>
            <a:xfrm>
              <a:off x="9262822" y="5019691"/>
              <a:ext cx="2763875" cy="616526"/>
              <a:chOff x="6090835" y="855813"/>
              <a:chExt cx="2763875" cy="616526"/>
            </a:xfrm>
          </p:grpSpPr>
          <p:sp>
            <p:nvSpPr>
              <p:cNvPr id="106" name="Text Box 191">
                <a:extLst>
                  <a:ext uri="{FF2B5EF4-FFF2-40B4-BE49-F238E27FC236}">
                    <a16:creationId xmlns:a16="http://schemas.microsoft.com/office/drawing/2014/main" id="{01FD5240-2EA2-0547-9E5A-DDECB3B6EB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75038" y="855813"/>
                <a:ext cx="207967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subnet 223.1.3/24</a:t>
                </a:r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E21AC0BF-50DA-6045-8CEE-DC950BF4CD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0835" y="1102963"/>
                <a:ext cx="700005" cy="36937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C88727E-DE4C-2149-A9CB-D0081F154D0D}"/>
                </a:ext>
              </a:extLst>
            </p:cNvPr>
            <p:cNvGrpSpPr/>
            <p:nvPr/>
          </p:nvGrpSpPr>
          <p:grpSpPr>
            <a:xfrm>
              <a:off x="2970204" y="4924121"/>
              <a:ext cx="2681511" cy="616523"/>
              <a:chOff x="2350272" y="4955118"/>
              <a:chExt cx="2681511" cy="616523"/>
            </a:xfrm>
          </p:grpSpPr>
          <p:sp>
            <p:nvSpPr>
              <p:cNvPr id="109" name="Text Box 191">
                <a:extLst>
                  <a:ext uri="{FF2B5EF4-FFF2-40B4-BE49-F238E27FC236}">
                    <a16:creationId xmlns:a16="http://schemas.microsoft.com/office/drawing/2014/main" id="{A4D454C9-2377-2144-9568-DFFF47AB5F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0272" y="4955118"/>
                <a:ext cx="207967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subnet 223.1.2/24</a:t>
                </a:r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83AE024-1D73-064A-BCF8-30317353ED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1778" y="5202265"/>
                <a:ext cx="700005" cy="369376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8E4C11D-BAC1-9542-9E0F-838420ECC0F9}"/>
                </a:ext>
              </a:extLst>
            </p:cNvPr>
            <p:cNvGrpSpPr/>
            <p:nvPr/>
          </p:nvGrpSpPr>
          <p:grpSpPr>
            <a:xfrm>
              <a:off x="4362467" y="3185728"/>
              <a:ext cx="2495532" cy="492537"/>
              <a:chOff x="2536251" y="5079104"/>
              <a:chExt cx="2495532" cy="492537"/>
            </a:xfrm>
          </p:grpSpPr>
          <p:sp>
            <p:nvSpPr>
              <p:cNvPr id="112" name="Text Box 191">
                <a:extLst>
                  <a:ext uri="{FF2B5EF4-FFF2-40B4-BE49-F238E27FC236}">
                    <a16:creationId xmlns:a16="http://schemas.microsoft.com/office/drawing/2014/main" id="{C1545E2A-91DA-6941-824C-18B5505C17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36251" y="5079104"/>
                <a:ext cx="207967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subnet 223.1.9/24</a:t>
                </a:r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BDF0C53D-5034-4441-862A-8627EC8860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9085" y="5349499"/>
                <a:ext cx="472698" cy="22214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B2CAF3-1397-8349-831B-5AFEFB9A7D54}"/>
                </a:ext>
              </a:extLst>
            </p:cNvPr>
            <p:cNvGrpSpPr/>
            <p:nvPr/>
          </p:nvGrpSpPr>
          <p:grpSpPr>
            <a:xfrm>
              <a:off x="6605504" y="4602997"/>
              <a:ext cx="2079672" cy="648084"/>
              <a:chOff x="1320582" y="5594888"/>
              <a:chExt cx="2079672" cy="648084"/>
            </a:xfrm>
          </p:grpSpPr>
          <p:sp>
            <p:nvSpPr>
              <p:cNvPr id="115" name="Text Box 191">
                <a:extLst>
                  <a:ext uri="{FF2B5EF4-FFF2-40B4-BE49-F238E27FC236}">
                    <a16:creationId xmlns:a16="http://schemas.microsoft.com/office/drawing/2014/main" id="{2DC2D22A-1CD2-634F-8976-C28F4B96CD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20582" y="5842862"/>
                <a:ext cx="207967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panose="020B0600070205080204" pitchFamily="34" charset="-128"/>
                    <a:cs typeface="+mn-cs"/>
                  </a:rPr>
                  <a:t>subnet 223.1.8/24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3911C1C-F5CA-8741-A35F-BE8EE6DB2AE9}"/>
                  </a:ext>
                </a:extLst>
              </p:cNvPr>
              <p:cNvCxnSpPr/>
              <p:nvPr/>
            </p:nvCxnSpPr>
            <p:spPr>
              <a:xfrm flipV="1">
                <a:off x="2355742" y="5594888"/>
                <a:ext cx="0" cy="340963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8" name="Slide Number Placeholder 3">
            <a:extLst>
              <a:ext uri="{FF2B5EF4-FFF2-40B4-BE49-F238E27FC236}">
                <a16:creationId xmlns:a16="http://schemas.microsoft.com/office/drawing/2014/main" id="{4B49317B-9855-3844-A22F-AD77FDB60B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0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Subnetting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745814" cy="4351338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sz="29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Problem: Organizations have multiple networks which are independently managed </a:t>
            </a:r>
          </a:p>
          <a:p>
            <a:pPr marL="130175" indent="0">
              <a:buNone/>
              <a:defRPr/>
            </a:pPr>
            <a:endParaRPr lang="en-US" sz="2900" dirty="0">
              <a:latin typeface="Calibri" panose="020F0502020204030204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>
              <a:defRPr/>
            </a:pPr>
            <a:r>
              <a:rPr lang="en-US" sz="29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Solution 1: Allocate a separate network address for each network</a:t>
            </a:r>
          </a:p>
          <a:p>
            <a:pPr lvl="1">
              <a:defRPr/>
            </a:pPr>
            <a:r>
              <a:rPr lang="en-US" sz="29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Difficult to manage</a:t>
            </a:r>
          </a:p>
          <a:p>
            <a:pPr lvl="1">
              <a:defRPr/>
            </a:pPr>
            <a:r>
              <a:rPr lang="en-US" sz="29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From the outside of the organization, each network must be addressable</a:t>
            </a:r>
          </a:p>
          <a:p>
            <a:pPr marL="463550" lvl="1" indent="0">
              <a:buNone/>
              <a:defRPr/>
            </a:pPr>
            <a:endParaRPr lang="en-US" sz="2900" dirty="0">
              <a:latin typeface="Calibri" panose="020F0502020204030204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>
              <a:defRPr/>
            </a:pPr>
            <a:r>
              <a:rPr lang="en-US" sz="2900" dirty="0"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Solution 2: Add another level of hierarchy to the IP addressing structure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2" name="Oval 9"/>
          <p:cNvSpPr>
            <a:spLocks noChangeArrowheads="1"/>
          </p:cNvSpPr>
          <p:nvPr/>
        </p:nvSpPr>
        <p:spPr bwMode="auto">
          <a:xfrm>
            <a:off x="6736414" y="2276274"/>
            <a:ext cx="4572000" cy="3124200"/>
          </a:xfrm>
          <a:prstGeom prst="ellipse">
            <a:avLst/>
          </a:prstGeom>
          <a:solidFill>
            <a:srgbClr val="CCCC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07763" dir="2700000" algn="ctr" rotWithShape="0">
              <a:srgbClr val="808080">
                <a:alpha val="74998"/>
              </a:srgbClr>
            </a:outerShdw>
          </a:effectLst>
        </p:spPr>
        <p:txBody>
          <a:bodyPr wrap="none" rIns="0" anchorCtr="1"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University Network</a:t>
            </a:r>
          </a:p>
        </p:txBody>
      </p:sp>
      <p:sp>
        <p:nvSpPr>
          <p:cNvPr id="13" name="Oval 10"/>
          <p:cNvSpPr>
            <a:spLocks noChangeArrowheads="1"/>
          </p:cNvSpPr>
          <p:nvPr/>
        </p:nvSpPr>
        <p:spPr bwMode="auto">
          <a:xfrm>
            <a:off x="9098614" y="3266874"/>
            <a:ext cx="1905000" cy="990600"/>
          </a:xfrm>
          <a:prstGeom prst="ellipse">
            <a:avLst/>
          </a:prstGeom>
          <a:gradFill rotWithShape="0">
            <a:gsLst>
              <a:gs pos="0">
                <a:srgbClr val="CCCCFF"/>
              </a:gs>
              <a:gs pos="100000">
                <a:srgbClr val="FFCC66"/>
              </a:gs>
            </a:gsLst>
            <a:lin ang="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Medical 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School</a:t>
            </a:r>
          </a:p>
        </p:txBody>
      </p:sp>
      <p:sp>
        <p:nvSpPr>
          <p:cNvPr id="14" name="Oval 11"/>
          <p:cNvSpPr>
            <a:spLocks noChangeArrowheads="1"/>
          </p:cNvSpPr>
          <p:nvPr/>
        </p:nvSpPr>
        <p:spPr bwMode="auto">
          <a:xfrm>
            <a:off x="8184214" y="4181274"/>
            <a:ext cx="1905000" cy="990600"/>
          </a:xfrm>
          <a:prstGeom prst="ellipse">
            <a:avLst/>
          </a:prstGeom>
          <a:gradFill rotWithShape="0">
            <a:gsLst>
              <a:gs pos="0">
                <a:srgbClr val="CCCCFF"/>
              </a:gs>
              <a:gs pos="100000">
                <a:srgbClr val="FFCC66"/>
              </a:gs>
            </a:gsLst>
            <a:lin ang="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Library</a:t>
            </a:r>
          </a:p>
        </p:txBody>
      </p:sp>
      <p:sp>
        <p:nvSpPr>
          <p:cNvPr id="15" name="Oval 12"/>
          <p:cNvSpPr>
            <a:spLocks noChangeArrowheads="1"/>
          </p:cNvSpPr>
          <p:nvPr/>
        </p:nvSpPr>
        <p:spPr bwMode="auto">
          <a:xfrm>
            <a:off x="6888814" y="3190674"/>
            <a:ext cx="1905000" cy="990600"/>
          </a:xfrm>
          <a:prstGeom prst="ellipse">
            <a:avLst/>
          </a:prstGeom>
          <a:gradFill rotWithShape="0">
            <a:gsLst>
              <a:gs pos="0">
                <a:srgbClr val="CCCCFF"/>
              </a:gs>
              <a:gs pos="100000">
                <a:srgbClr val="FFCC66"/>
              </a:gs>
            </a:gsLst>
            <a:lin ang="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Engineering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School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164914" y="5681089"/>
            <a:ext cx="1143000" cy="228600"/>
          </a:xfrm>
          <a:prstGeom prst="rightArrow">
            <a:avLst>
              <a:gd name="adj1" fmla="val 50000"/>
              <a:gd name="adj2" fmla="val 125000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fr-FR" altLang="en-US">
              <a:solidFill>
                <a:srgbClr val="FF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7307914" y="5528689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b="1" dirty="0" err="1">
                <a:solidFill>
                  <a:srgbClr val="FF0000"/>
                </a:solidFill>
                <a:cs typeface="Arial" panose="020B0604020202020204" pitchFamily="34" charset="0"/>
              </a:rPr>
              <a:t>Subnetting</a:t>
            </a:r>
            <a:endParaRPr lang="en-US" altLang="en-US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225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assignment with </a:t>
            </a:r>
            <a:r>
              <a:rPr lang="en-US" dirty="0" err="1"/>
              <a:t>subnetting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Each part of the organization is allocated a range of IP addresses (subnets or subnetworks)</a:t>
            </a:r>
          </a:p>
          <a:p>
            <a:pPr>
              <a:defRPr/>
            </a:pPr>
            <a:r>
              <a:rPr lang="en-US" dirty="0"/>
              <a:t>Addresses in each subnet can be administered locally</a:t>
            </a:r>
          </a:p>
          <a:p>
            <a:pPr>
              <a:defRPr/>
            </a:pPr>
            <a:r>
              <a:rPr lang="en-US" altLang="en-US" dirty="0">
                <a:cs typeface="Arial" panose="020B0604020202020204" pitchFamily="34" charset="0"/>
              </a:rPr>
              <a:t>IP addresses are managed under the authority of the Internet Corporation for Assigned Names and Numbers (ICANN)</a:t>
            </a:r>
          </a:p>
          <a:p>
            <a:pPr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4" name="Oval 7"/>
          <p:cNvSpPr>
            <a:spLocks noChangeArrowheads="1"/>
          </p:cNvSpPr>
          <p:nvPr/>
        </p:nvSpPr>
        <p:spPr bwMode="auto">
          <a:xfrm>
            <a:off x="5993869" y="3143661"/>
            <a:ext cx="4572000" cy="3124200"/>
          </a:xfrm>
          <a:prstGeom prst="ellipse">
            <a:avLst/>
          </a:prstGeom>
          <a:solidFill>
            <a:srgbClr val="CCCCFF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63500" dist="107763" dir="2700000" algn="ctr" rotWithShape="0">
              <a:srgbClr val="808080">
                <a:alpha val="74998"/>
              </a:srgbClr>
            </a:outerShdw>
          </a:effectLst>
        </p:spPr>
        <p:txBody>
          <a:bodyPr wrap="none" rIns="0" anchorCtr="1"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University Network</a:t>
            </a:r>
          </a:p>
        </p:txBody>
      </p:sp>
      <p:sp>
        <p:nvSpPr>
          <p:cNvPr id="15" name="Oval 8"/>
          <p:cNvSpPr>
            <a:spLocks noChangeArrowheads="1"/>
          </p:cNvSpPr>
          <p:nvPr/>
        </p:nvSpPr>
        <p:spPr bwMode="auto">
          <a:xfrm>
            <a:off x="8356069" y="4134261"/>
            <a:ext cx="1905000" cy="990600"/>
          </a:xfrm>
          <a:prstGeom prst="ellipse">
            <a:avLst/>
          </a:prstGeom>
          <a:gradFill rotWithShape="0">
            <a:gsLst>
              <a:gs pos="0">
                <a:srgbClr val="CCCCFF"/>
              </a:gs>
              <a:gs pos="100000">
                <a:srgbClr val="FFCC66"/>
              </a:gs>
            </a:gsLst>
            <a:lin ang="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Medical 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School</a:t>
            </a:r>
          </a:p>
        </p:txBody>
      </p:sp>
      <p:sp>
        <p:nvSpPr>
          <p:cNvPr id="16" name="Oval 9"/>
          <p:cNvSpPr>
            <a:spLocks noChangeArrowheads="1"/>
          </p:cNvSpPr>
          <p:nvPr/>
        </p:nvSpPr>
        <p:spPr bwMode="auto">
          <a:xfrm>
            <a:off x="7441669" y="5048661"/>
            <a:ext cx="1905000" cy="990600"/>
          </a:xfrm>
          <a:prstGeom prst="ellipse">
            <a:avLst/>
          </a:prstGeom>
          <a:gradFill rotWithShape="0">
            <a:gsLst>
              <a:gs pos="0">
                <a:srgbClr val="CCCCFF"/>
              </a:gs>
              <a:gs pos="100000">
                <a:srgbClr val="FFCC66"/>
              </a:gs>
            </a:gsLst>
            <a:lin ang="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Library</a:t>
            </a:r>
          </a:p>
        </p:txBody>
      </p:sp>
      <p:sp>
        <p:nvSpPr>
          <p:cNvPr id="17" name="Oval 10"/>
          <p:cNvSpPr>
            <a:spLocks noChangeArrowheads="1"/>
          </p:cNvSpPr>
          <p:nvPr/>
        </p:nvSpPr>
        <p:spPr bwMode="auto">
          <a:xfrm>
            <a:off x="6146269" y="4058061"/>
            <a:ext cx="1905000" cy="990600"/>
          </a:xfrm>
          <a:prstGeom prst="ellipse">
            <a:avLst/>
          </a:prstGeom>
          <a:gradFill rotWithShape="0">
            <a:gsLst>
              <a:gs pos="0">
                <a:srgbClr val="CCCCFF"/>
              </a:gs>
              <a:gs pos="100000">
                <a:srgbClr val="FFCC66"/>
              </a:gs>
            </a:gsLst>
            <a:lin ang="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Engineering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School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7365469" y="3296061"/>
            <a:ext cx="1676400" cy="366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128.143.0.0/16</a:t>
            </a:r>
          </a:p>
        </p:txBody>
      </p: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5126476" y="3646488"/>
            <a:ext cx="1827179" cy="6413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128.143.71.0/24</a:t>
            </a:r>
            <a:br>
              <a:rPr kumimoji="0" lang="en-US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kumimoji="0" lang="en-US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128.143.136.0/24</a:t>
            </a:r>
          </a:p>
        </p:txBody>
      </p:sp>
      <p:sp>
        <p:nvSpPr>
          <p:cNvPr id="20" name="Text Box 12"/>
          <p:cNvSpPr txBox="1">
            <a:spLocks noChangeArrowheads="1"/>
          </p:cNvSpPr>
          <p:nvPr/>
        </p:nvSpPr>
        <p:spPr bwMode="auto">
          <a:xfrm>
            <a:off x="10261069" y="4210461"/>
            <a:ext cx="2057400" cy="366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128.143.56.0/24</a:t>
            </a:r>
          </a:p>
        </p:txBody>
      </p: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8965669" y="5963061"/>
            <a:ext cx="2057400" cy="366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t>128.143.121.0/24</a:t>
            </a:r>
          </a:p>
        </p:txBody>
      </p:sp>
    </p:spTree>
    <p:extLst>
      <p:ext uri="{BB962C8B-B14F-4D97-AF65-F5344CB8AC3E}">
        <p14:creationId xmlns:p14="http://schemas.microsoft.com/office/powerpoint/2010/main" val="1517625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2057400" algn="l"/>
                <a:tab pos="2286000" algn="l"/>
                <a:tab pos="5661025" algn="l"/>
              </a:tabLst>
              <a:defRPr/>
            </a:pPr>
            <a:r>
              <a:rPr lang="en-US" dirty="0"/>
              <a:t>Split the host number portion of an IP address into a </a:t>
            </a:r>
            <a:r>
              <a:rPr lang="en-US" b="1" dirty="0">
                <a:solidFill>
                  <a:schemeClr val="accent2"/>
                </a:solidFill>
                <a:latin typeface="Courier New" charset="0"/>
              </a:rPr>
              <a:t>subnet number</a:t>
            </a:r>
            <a:r>
              <a:rPr lang="en-US" dirty="0"/>
              <a:t> and a (smaller) </a:t>
            </a:r>
            <a:r>
              <a:rPr lang="en-US" b="1" dirty="0">
                <a:solidFill>
                  <a:schemeClr val="accent2"/>
                </a:solidFill>
                <a:latin typeface="Courier New" charset="0"/>
              </a:rPr>
              <a:t>host number</a:t>
            </a:r>
            <a:r>
              <a:rPr lang="en-US" dirty="0">
                <a:solidFill>
                  <a:schemeClr val="accent2"/>
                </a:solidFill>
              </a:rPr>
              <a:t>.</a:t>
            </a:r>
            <a:r>
              <a:rPr lang="en-US" dirty="0"/>
              <a:t> </a:t>
            </a:r>
          </a:p>
          <a:p>
            <a:pPr>
              <a:tabLst>
                <a:tab pos="2057400" algn="l"/>
                <a:tab pos="2286000" algn="l"/>
                <a:tab pos="5661025" algn="l"/>
              </a:tabLst>
              <a:defRPr/>
            </a:pPr>
            <a:r>
              <a:rPr lang="en-US" dirty="0"/>
              <a:t>Result is a 3-layer hierarchy</a:t>
            </a:r>
          </a:p>
          <a:p>
            <a:pPr marL="130175" indent="0">
              <a:buNone/>
              <a:tabLst>
                <a:tab pos="2057400" algn="l"/>
                <a:tab pos="2286000" algn="l"/>
                <a:tab pos="5661025" algn="l"/>
              </a:tabLst>
              <a:defRPr/>
            </a:pPr>
            <a:endParaRPr lang="en-US" dirty="0">
              <a:solidFill>
                <a:srgbClr val="FF0000"/>
              </a:solidFill>
            </a:endParaRPr>
          </a:p>
          <a:p>
            <a:pPr>
              <a:tabLst>
                <a:tab pos="2057400" algn="l"/>
                <a:tab pos="2286000" algn="l"/>
                <a:tab pos="5661025" algn="l"/>
              </a:tabLst>
              <a:defRPr/>
            </a:pPr>
            <a:endParaRPr lang="en-US" dirty="0"/>
          </a:p>
          <a:p>
            <a:pPr>
              <a:tabLst>
                <a:tab pos="2057400" algn="l"/>
                <a:tab pos="2286000" algn="l"/>
                <a:tab pos="5661025" algn="l"/>
              </a:tabLs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</a:t>
            </a:r>
            <a:r>
              <a:rPr lang="en-US" dirty="0" err="1"/>
              <a:t>Subnetting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19137" y="3211749"/>
            <a:ext cx="3048000" cy="533400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prstShdw prst="shdw17" dist="17961" dir="2700000">
              <a:srgbClr val="CCCCFF">
                <a:gamma/>
                <a:shade val="60000"/>
                <a:invGamma/>
                <a:alpha val="74998"/>
              </a:srgbClr>
            </a:prst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ＭＳ Ｐゴシック" charset="0"/>
              </a:rPr>
              <a:t>network prefix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643337" y="3211749"/>
            <a:ext cx="4191000" cy="5334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prstShdw prst="shdw17" dist="17961" dir="2700000">
              <a:srgbClr val="997A3D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host number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4643337" y="4354749"/>
            <a:ext cx="2057400" cy="5334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prstShdw prst="shdw17" dist="17961" dir="2700000">
              <a:srgbClr val="995C00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subnet number</a:t>
            </a:r>
            <a:endParaRPr lang="en-US" altLang="en-US" sz="200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519137" y="4354749"/>
            <a:ext cx="3048000" cy="533400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prstShdw prst="shdw17" dist="17961" dir="2700000">
              <a:srgbClr val="CCCCFF">
                <a:gamma/>
                <a:shade val="60000"/>
                <a:invGamma/>
                <a:alpha val="74998"/>
              </a:srgbClr>
            </a:prst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charset="0"/>
                <a:ea typeface="ＭＳ Ｐゴシック" charset="0"/>
                <a:cs typeface="ＭＳ Ｐゴシック" charset="0"/>
              </a:rPr>
              <a:t>network prefix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6776937" y="4354749"/>
            <a:ext cx="2057400" cy="5334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prstShdw prst="shdw17" dist="17961" dir="2700000">
              <a:srgbClr val="997A3D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host number</a:t>
            </a:r>
            <a:endParaRPr lang="en-US" altLang="en-US" sz="200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H="1">
            <a:off x="6091137" y="3821349"/>
            <a:ext cx="685800" cy="4572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6776937" y="3821349"/>
            <a:ext cx="685800" cy="45720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1519137" y="5040549"/>
            <a:ext cx="5181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2204937" y="5040549"/>
            <a:ext cx="3733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extended network prefix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28409" y="5368584"/>
            <a:ext cx="941637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057400" algn="l"/>
                <a:tab pos="2286000" algn="l"/>
                <a:tab pos="5661025" algn="l"/>
              </a:tabLst>
              <a:defRPr/>
            </a:pPr>
            <a:r>
              <a:rPr lang="en-US" sz="2400" dirty="0">
                <a:solidFill>
                  <a:srgbClr val="FF0000"/>
                </a:solidFill>
              </a:rPr>
              <a:t>Then:       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057400" algn="l"/>
                <a:tab pos="2286000" algn="l"/>
                <a:tab pos="5661025" algn="l"/>
              </a:tabLst>
              <a:defRPr/>
            </a:pPr>
            <a:r>
              <a:rPr lang="en-US" sz="2400" dirty="0"/>
              <a:t>Subnets can be freely assigned within the organization Internally, 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057400" algn="l"/>
                <a:tab pos="2286000" algn="l"/>
                <a:tab pos="5661025" algn="l"/>
              </a:tabLst>
              <a:defRPr/>
            </a:pPr>
            <a:r>
              <a:rPr lang="en-US" sz="2400" dirty="0"/>
              <a:t>Subnets are treated as separate networks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2057400" algn="l"/>
                <a:tab pos="2286000" algn="l"/>
                <a:tab pos="5661025" algn="l"/>
              </a:tabLst>
              <a:defRPr/>
            </a:pPr>
            <a:r>
              <a:rPr lang="en-US" sz="2400" dirty="0"/>
              <a:t>Subnet structure is not visible outside the organization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0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5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Subnetting</a:t>
            </a:r>
            <a:r>
              <a:rPr lang="en-US" dirty="0"/>
              <a:t> table (to remember)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1, double until you reach 128</a:t>
            </a:r>
          </a:p>
          <a:p>
            <a:r>
              <a:rPr lang="en-US" dirty="0"/>
              <a:t>Subtract top row from 256</a:t>
            </a:r>
          </a:p>
          <a:p>
            <a:r>
              <a:rPr lang="en-US" dirty="0"/>
              <a:t>From /32, list CIDR notation</a:t>
            </a:r>
          </a:p>
          <a:p>
            <a:endParaRPr lang="en-US" dirty="0"/>
          </a:p>
          <a:p>
            <a:pPr marL="130175" indent="0">
              <a:buNone/>
            </a:pP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568515"/>
              </p:ext>
            </p:extLst>
          </p:nvPr>
        </p:nvGraphicFramePr>
        <p:xfrm>
          <a:off x="838200" y="3245760"/>
          <a:ext cx="10011386" cy="3013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461">
                  <a:extLst>
                    <a:ext uri="{9D8B030D-6E8A-4147-A177-3AD203B41FA5}">
                      <a16:colId xmlns:a16="http://schemas.microsoft.com/office/drawing/2014/main" val="1774018810"/>
                    </a:ext>
                  </a:extLst>
                </a:gridCol>
                <a:gridCol w="1145817">
                  <a:extLst>
                    <a:ext uri="{9D8B030D-6E8A-4147-A177-3AD203B41FA5}">
                      <a16:colId xmlns:a16="http://schemas.microsoft.com/office/drawing/2014/main" val="2965668372"/>
                    </a:ext>
                  </a:extLst>
                </a:gridCol>
                <a:gridCol w="1063317">
                  <a:extLst>
                    <a:ext uri="{9D8B030D-6E8A-4147-A177-3AD203B41FA5}">
                      <a16:colId xmlns:a16="http://schemas.microsoft.com/office/drawing/2014/main" val="3419894228"/>
                    </a:ext>
                  </a:extLst>
                </a:gridCol>
                <a:gridCol w="944153">
                  <a:extLst>
                    <a:ext uri="{9D8B030D-6E8A-4147-A177-3AD203B41FA5}">
                      <a16:colId xmlns:a16="http://schemas.microsoft.com/office/drawing/2014/main" val="2261924821"/>
                    </a:ext>
                  </a:extLst>
                </a:gridCol>
                <a:gridCol w="824989">
                  <a:extLst>
                    <a:ext uri="{9D8B030D-6E8A-4147-A177-3AD203B41FA5}">
                      <a16:colId xmlns:a16="http://schemas.microsoft.com/office/drawing/2014/main" val="1528482032"/>
                    </a:ext>
                  </a:extLst>
                </a:gridCol>
                <a:gridCol w="898320">
                  <a:extLst>
                    <a:ext uri="{9D8B030D-6E8A-4147-A177-3AD203B41FA5}">
                      <a16:colId xmlns:a16="http://schemas.microsoft.com/office/drawing/2014/main" val="980086423"/>
                    </a:ext>
                  </a:extLst>
                </a:gridCol>
                <a:gridCol w="824989">
                  <a:extLst>
                    <a:ext uri="{9D8B030D-6E8A-4147-A177-3AD203B41FA5}">
                      <a16:colId xmlns:a16="http://schemas.microsoft.com/office/drawing/2014/main" val="3001309523"/>
                    </a:ext>
                  </a:extLst>
                </a:gridCol>
                <a:gridCol w="834155">
                  <a:extLst>
                    <a:ext uri="{9D8B030D-6E8A-4147-A177-3AD203B41FA5}">
                      <a16:colId xmlns:a16="http://schemas.microsoft.com/office/drawing/2014/main" val="1624220974"/>
                    </a:ext>
                  </a:extLst>
                </a:gridCol>
                <a:gridCol w="808185">
                  <a:extLst>
                    <a:ext uri="{9D8B030D-6E8A-4147-A177-3AD203B41FA5}">
                      <a16:colId xmlns:a16="http://schemas.microsoft.com/office/drawing/2014/main" val="2594508714"/>
                    </a:ext>
                  </a:extLst>
                </a:gridCol>
              </a:tblGrid>
              <a:tr h="1187635">
                <a:tc>
                  <a:txBody>
                    <a:bodyPr/>
                    <a:lstStyle/>
                    <a:p>
                      <a:r>
                        <a:rPr lang="en-US" sz="2800" dirty="0"/>
                        <a:t>Group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510805"/>
                  </a:ext>
                </a:extLst>
              </a:tr>
              <a:tr h="912916">
                <a:tc>
                  <a:txBody>
                    <a:bodyPr/>
                    <a:lstStyle/>
                    <a:p>
                      <a:r>
                        <a:rPr lang="en-US" sz="2800" dirty="0"/>
                        <a:t>Subnet</a:t>
                      </a:r>
                      <a:r>
                        <a:rPr lang="en-US" sz="2800" baseline="0" dirty="0"/>
                        <a:t> mask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659291"/>
                  </a:ext>
                </a:extLst>
              </a:tr>
              <a:tr h="912916">
                <a:tc>
                  <a:txBody>
                    <a:bodyPr/>
                    <a:lstStyle/>
                    <a:p>
                      <a:r>
                        <a:rPr lang="en-US" sz="2800" dirty="0"/>
                        <a:t>CIDR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/26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/28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/29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/30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/32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895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0282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subnets does the chosen subnet mask produce?</a:t>
            </a:r>
          </a:p>
          <a:p>
            <a:r>
              <a:rPr lang="en-US" dirty="0"/>
              <a:t>How many valid hosts per subnet are available?</a:t>
            </a:r>
          </a:p>
          <a:p>
            <a:r>
              <a:rPr lang="en-US" dirty="0"/>
              <a:t>What are the valid subnets?</a:t>
            </a:r>
          </a:p>
          <a:p>
            <a:r>
              <a:rPr lang="en-US" dirty="0"/>
              <a:t>What’s the broadcast address of each subnet?</a:t>
            </a:r>
          </a:p>
          <a:p>
            <a:r>
              <a:rPr lang="en-US" dirty="0"/>
              <a:t>What are the valid hosts in each subnet?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Subnetting</a:t>
            </a:r>
            <a:r>
              <a:rPr lang="en-US" dirty="0"/>
              <a:t>—(The five questions)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1208" y="6438784"/>
            <a:ext cx="9542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Reference: </a:t>
            </a:r>
            <a:r>
              <a:rPr lang="en-US" sz="1200" dirty="0" err="1"/>
              <a:t>Lammle</a:t>
            </a:r>
            <a:r>
              <a:rPr lang="en-US" sz="1200" dirty="0"/>
              <a:t>, Todd. </a:t>
            </a:r>
            <a:r>
              <a:rPr lang="en-US" sz="1200" i="1" dirty="0"/>
              <a:t>CCNA Routing and Switching Complete Study Guide: Exam 100-105,</a:t>
            </a:r>
            <a:r>
              <a:rPr lang="en-US" sz="1200" dirty="0"/>
              <a:t> John Wiley &amp; Sons, 2016</a:t>
            </a:r>
          </a:p>
        </p:txBody>
      </p:sp>
    </p:spTree>
    <p:extLst>
      <p:ext uri="{BB962C8B-B14F-4D97-AF65-F5344CB8AC3E}">
        <p14:creationId xmlns:p14="http://schemas.microsoft.com/office/powerpoint/2010/main" val="23513494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41871" y="1719097"/>
            <a:ext cx="10515600" cy="4351338"/>
          </a:xfrm>
        </p:spPr>
        <p:txBody>
          <a:bodyPr>
            <a:normAutofit fontScale="25000" lnSpcReduction="20000"/>
          </a:bodyPr>
          <a:lstStyle/>
          <a:p>
            <a:r>
              <a:rPr lang="en-US" sz="9600" i="1" dirty="0"/>
              <a:t>How many subnets? </a:t>
            </a:r>
          </a:p>
          <a:p>
            <a:pPr lvl="1"/>
            <a:r>
              <a:rPr lang="en-US" sz="9600" dirty="0">
                <a:solidFill>
                  <a:srgbClr val="C00000"/>
                </a:solidFill>
              </a:rPr>
              <a:t>2</a:t>
            </a:r>
            <a:r>
              <a:rPr lang="en-US" sz="9600" i="1" dirty="0">
                <a:solidFill>
                  <a:srgbClr val="C00000"/>
                </a:solidFill>
              </a:rPr>
              <a:t> </a:t>
            </a:r>
            <a:r>
              <a:rPr lang="en-US" sz="9600" dirty="0">
                <a:solidFill>
                  <a:srgbClr val="C00000"/>
                </a:solidFill>
              </a:rPr>
              <a:t>=</a:t>
            </a:r>
            <a:r>
              <a:rPr lang="en-US" sz="9600" dirty="0"/>
              <a:t> number of subnets where </a:t>
            </a:r>
            <a:r>
              <a:rPr lang="en-US" sz="9600" i="1" dirty="0"/>
              <a:t>x </a:t>
            </a:r>
            <a:r>
              <a:rPr lang="en-US" sz="9600" dirty="0"/>
              <a:t>is the number of masked bits, or the 1s</a:t>
            </a:r>
          </a:p>
          <a:p>
            <a:r>
              <a:rPr lang="en-US" sz="9600" i="1" dirty="0"/>
              <a:t>How many hosts per subnet? </a:t>
            </a:r>
          </a:p>
          <a:p>
            <a:pPr lvl="1"/>
            <a:r>
              <a:rPr lang="en-US" sz="9600" dirty="0">
                <a:solidFill>
                  <a:srgbClr val="C00000"/>
                </a:solidFill>
              </a:rPr>
              <a:t>2</a:t>
            </a:r>
            <a:r>
              <a:rPr lang="en-US" sz="9600" i="1" dirty="0">
                <a:solidFill>
                  <a:srgbClr val="C00000"/>
                </a:solidFill>
              </a:rPr>
              <a:t> </a:t>
            </a:r>
            <a:r>
              <a:rPr lang="en-US" sz="9600" dirty="0">
                <a:solidFill>
                  <a:srgbClr val="C00000"/>
                </a:solidFill>
              </a:rPr>
              <a:t>– 2 </a:t>
            </a:r>
            <a:r>
              <a:rPr lang="en-US" sz="9600" dirty="0"/>
              <a:t>= number of hosts per subnet, where </a:t>
            </a:r>
            <a:r>
              <a:rPr lang="en-US" sz="9600" i="1" dirty="0"/>
              <a:t>y </a:t>
            </a:r>
            <a:r>
              <a:rPr lang="en-US" sz="9600" dirty="0"/>
              <a:t>is the number of unmasked bits, or the 0s</a:t>
            </a:r>
          </a:p>
          <a:p>
            <a:r>
              <a:rPr lang="en-US" sz="9600" i="1" dirty="0"/>
              <a:t>What are the valid subnets? </a:t>
            </a:r>
          </a:p>
          <a:p>
            <a:pPr lvl="1"/>
            <a:r>
              <a:rPr lang="en-US" sz="9600" dirty="0">
                <a:solidFill>
                  <a:srgbClr val="C00000"/>
                </a:solidFill>
              </a:rPr>
              <a:t>256 – subnet mask = block size</a:t>
            </a:r>
            <a:r>
              <a:rPr lang="en-US" sz="9600" dirty="0"/>
              <a:t>, or increment number </a:t>
            </a:r>
          </a:p>
          <a:p>
            <a:pPr lvl="1"/>
            <a:r>
              <a:rPr lang="en-US" sz="9200" dirty="0"/>
              <a:t>Example: for a subnet mask: 192 use the following math e.g., 256 – 192 = 64</a:t>
            </a:r>
          </a:p>
          <a:p>
            <a:pPr lvl="1"/>
            <a:r>
              <a:rPr lang="en-US" sz="9200" dirty="0"/>
              <a:t>The block size of a 192 mask is always 64</a:t>
            </a:r>
          </a:p>
          <a:p>
            <a:pPr lvl="1"/>
            <a:r>
              <a:rPr lang="en-US" sz="9200" dirty="0"/>
              <a:t>Start counting at zero in </a:t>
            </a:r>
            <a:r>
              <a:rPr lang="en-US" sz="9600" dirty="0"/>
              <a:t>blocks of 64 until you reach the subnet mask value and these are your subnets in the fourth octet: 0, 64, 128, 192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Subnetting</a:t>
            </a:r>
            <a:r>
              <a:rPr lang="en-US" dirty="0"/>
              <a:t>—The Fast Way!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76829" y="1802257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55771" y="257793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1208" y="6438784"/>
            <a:ext cx="9542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Reference: </a:t>
            </a:r>
            <a:r>
              <a:rPr lang="en-US" sz="1200" dirty="0" err="1"/>
              <a:t>Lammle</a:t>
            </a:r>
            <a:r>
              <a:rPr lang="en-US" sz="1200" dirty="0"/>
              <a:t>, Todd. </a:t>
            </a:r>
            <a:r>
              <a:rPr lang="en-US" sz="1200" i="1" dirty="0"/>
              <a:t>CCNA Routing and Switching Complete Study Guide: Exam 100-105</a:t>
            </a:r>
            <a:r>
              <a:rPr lang="en-US" sz="1200" dirty="0"/>
              <a:t>. John Wiley &amp; Sons, 2016</a:t>
            </a:r>
          </a:p>
        </p:txBody>
      </p:sp>
    </p:spTree>
    <p:extLst>
      <p:ext uri="{BB962C8B-B14F-4D97-AF65-F5344CB8AC3E}">
        <p14:creationId xmlns:p14="http://schemas.microsoft.com/office/powerpoint/2010/main" val="183142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927" y="1170137"/>
            <a:ext cx="7010146" cy="544925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If you are a Network Engineer </a:t>
            </a:r>
            <a:r>
              <a:rPr lang="en-US" altLang="en-US" dirty="0">
                <a:sym typeface="Wingdings" pitchFamily="2" charset="2"/>
              </a:rPr>
              <a:t>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6000" y="1163133"/>
            <a:ext cx="3505073" cy="17559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90927" y="2933675"/>
            <a:ext cx="3505073" cy="17178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6000" y="2910175"/>
            <a:ext cx="3505073" cy="17559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90735" y="4710648"/>
            <a:ext cx="3505073" cy="19532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95999" y="4696047"/>
            <a:ext cx="3505073" cy="19468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8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1200" i="1" dirty="0"/>
              <a:t>What’s the broadcast address for each subnet? </a:t>
            </a:r>
          </a:p>
          <a:p>
            <a:pPr lvl="1"/>
            <a:r>
              <a:rPr lang="en-US" sz="11200" dirty="0"/>
              <a:t>The broadcast address is always the number right before the next subnet</a:t>
            </a:r>
          </a:p>
          <a:p>
            <a:pPr lvl="1"/>
            <a:r>
              <a:rPr lang="en-US" sz="11200" dirty="0"/>
              <a:t>For example, the 0 subnet has a broadcast address of 63 because the next subnet is 64 and The 64 subnet has a broadcast address of 127 because the next subnet is 128, and so on</a:t>
            </a:r>
          </a:p>
          <a:p>
            <a:pPr lvl="1"/>
            <a:r>
              <a:rPr lang="en-US" sz="11200" dirty="0"/>
              <a:t> Remember, the broadcast address of the last subnet is always 255</a:t>
            </a:r>
          </a:p>
          <a:p>
            <a:r>
              <a:rPr lang="en-US" sz="11200" i="1" dirty="0"/>
              <a:t>What are the valid hosts? </a:t>
            </a:r>
          </a:p>
          <a:p>
            <a:pPr lvl="1"/>
            <a:r>
              <a:rPr lang="en-US" sz="11200" dirty="0"/>
              <a:t>Valid hosts are the numbers between the subnets, omitting the all-0s and all-1s. For example, if 64 is the subnet number and 127 is the broadcast address, then from 65 to 126 are the valid hosts</a:t>
            </a:r>
          </a:p>
          <a:p>
            <a:pPr lvl="1"/>
            <a:r>
              <a:rPr lang="en-US" sz="11200" dirty="0"/>
              <a:t>Your valid host range is </a:t>
            </a:r>
            <a:r>
              <a:rPr lang="en-US" sz="11200" i="1" dirty="0"/>
              <a:t>always </a:t>
            </a:r>
            <a:r>
              <a:rPr lang="en-US" sz="11200" dirty="0"/>
              <a:t>the group of numbers between the subnet address and the broadcast address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Subnetting</a:t>
            </a:r>
            <a:r>
              <a:rPr lang="en-US" dirty="0"/>
              <a:t>—The Fast Way!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1208" y="6438784"/>
            <a:ext cx="9542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Reference: </a:t>
            </a:r>
            <a:r>
              <a:rPr lang="en-US" sz="1200" dirty="0" err="1"/>
              <a:t>Lammle</a:t>
            </a:r>
            <a:r>
              <a:rPr lang="en-US" sz="1200" dirty="0"/>
              <a:t>, Todd. </a:t>
            </a:r>
            <a:r>
              <a:rPr lang="en-US" sz="1200" i="1" dirty="0"/>
              <a:t>CCNA Routing and Switching Complete Study Guide: Exam 100-105,</a:t>
            </a:r>
            <a:r>
              <a:rPr lang="en-US" sz="1200" dirty="0"/>
              <a:t>. John Wiley &amp; Sons, 2016</a:t>
            </a:r>
          </a:p>
        </p:txBody>
      </p:sp>
    </p:spTree>
    <p:extLst>
      <p:ext uri="{BB962C8B-B14F-4D97-AF65-F5344CB8AC3E}">
        <p14:creationId xmlns:p14="http://schemas.microsoft.com/office/powerpoint/2010/main" val="137412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Lets practice Class C: </a:t>
            </a:r>
            <a:r>
              <a:rPr lang="en-US" b="1" dirty="0" err="1"/>
              <a:t>subnetting</a:t>
            </a:r>
            <a:r>
              <a:rPr lang="en-US" b="1" dirty="0"/>
              <a:t> of : 255.255.255.128 (/25)</a:t>
            </a:r>
            <a:endParaRPr lang="en-US" dirty="0"/>
          </a:p>
          <a:p>
            <a:pPr lvl="1"/>
            <a:r>
              <a:rPr lang="en-US" dirty="0"/>
              <a:t>Consider a network address: 192.168.10.0 </a:t>
            </a:r>
          </a:p>
          <a:p>
            <a:pPr lvl="1"/>
            <a:r>
              <a:rPr lang="en-US" dirty="0"/>
              <a:t>And subnet mask: 255.255.255.128 </a:t>
            </a:r>
          </a:p>
          <a:p>
            <a:r>
              <a:rPr lang="en-US" dirty="0"/>
              <a:t>Now, let’s answer our big five:</a:t>
            </a:r>
          </a:p>
          <a:p>
            <a:r>
              <a:rPr lang="en-US" dirty="0"/>
              <a:t>How many subnets?</a:t>
            </a:r>
          </a:p>
          <a:p>
            <a:pPr lvl="1"/>
            <a:r>
              <a:rPr lang="en-US" dirty="0"/>
              <a:t>Since 128 is 1 bit on (</a:t>
            </a:r>
            <a:r>
              <a:rPr lang="en-US" b="1" dirty="0"/>
              <a:t>1</a:t>
            </a:r>
            <a:r>
              <a:rPr lang="en-US" dirty="0"/>
              <a:t>0000000), the answer would be 2^1 = 2</a:t>
            </a:r>
          </a:p>
          <a:p>
            <a:r>
              <a:rPr lang="en-US" i="1" dirty="0"/>
              <a:t>How many hosts per subnet? </a:t>
            </a:r>
          </a:p>
          <a:p>
            <a:pPr lvl="1"/>
            <a:r>
              <a:rPr lang="en-US" dirty="0"/>
              <a:t>We have 7 host bits off (1</a:t>
            </a:r>
            <a:r>
              <a:rPr lang="en-US" b="1" dirty="0"/>
              <a:t>0000000</a:t>
            </a:r>
            <a:r>
              <a:rPr lang="en-US" dirty="0"/>
              <a:t>), so the equation would be 2^7</a:t>
            </a:r>
            <a:r>
              <a:rPr lang="en-US" sz="400" dirty="0"/>
              <a:t> </a:t>
            </a:r>
            <a:r>
              <a:rPr lang="en-US" dirty="0"/>
              <a:t>– 2 = 126 hosts</a:t>
            </a:r>
          </a:p>
          <a:p>
            <a:pPr lvl="1"/>
            <a:r>
              <a:rPr lang="en-US" dirty="0"/>
              <a:t>Once you figure out the block size of a mask, the number of hosts is always the block size minus 2</a:t>
            </a:r>
          </a:p>
          <a:p>
            <a:r>
              <a:rPr lang="en-US" i="1" dirty="0"/>
              <a:t>What are the valid subnets? </a:t>
            </a:r>
          </a:p>
          <a:p>
            <a:pPr lvl="1"/>
            <a:r>
              <a:rPr lang="en-US" dirty="0"/>
              <a:t>block size = 256 – subnet mask, e.g., 256 – 128 = 128</a:t>
            </a:r>
          </a:p>
          <a:p>
            <a:pPr lvl="1"/>
            <a:r>
              <a:rPr lang="en-US" dirty="0"/>
              <a:t>we’ll start at zero and count in our block size, so our subnets are 0 and 128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(Address Class 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1208" y="6438784"/>
            <a:ext cx="9542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Reference: </a:t>
            </a:r>
            <a:r>
              <a:rPr lang="en-US" sz="1200" dirty="0" err="1"/>
              <a:t>Lammle</a:t>
            </a:r>
            <a:r>
              <a:rPr lang="en-US" sz="1200" dirty="0"/>
              <a:t>, Todd. </a:t>
            </a:r>
            <a:r>
              <a:rPr lang="en-US" sz="1200" i="1" dirty="0"/>
              <a:t>CCNA Routing and Switching Complete Study Guide: Exam 100-105,</a:t>
            </a:r>
            <a:r>
              <a:rPr lang="en-US" sz="1200" dirty="0"/>
              <a:t> John Wiley &amp; Sons, 2016</a:t>
            </a:r>
          </a:p>
        </p:txBody>
      </p:sp>
    </p:spTree>
    <p:extLst>
      <p:ext uri="{BB962C8B-B14F-4D97-AF65-F5344CB8AC3E}">
        <p14:creationId xmlns:p14="http://schemas.microsoft.com/office/powerpoint/2010/main" val="3267849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the broadcast address for each subnet?</a:t>
            </a:r>
          </a:p>
          <a:p>
            <a:pPr lvl="1"/>
            <a:r>
              <a:rPr lang="en-US" dirty="0"/>
              <a:t>The number right before the value of the next subnet is all host bits turned on and equals the broadcast address</a:t>
            </a:r>
          </a:p>
          <a:p>
            <a:pPr lvl="1"/>
            <a:r>
              <a:rPr lang="en-US" dirty="0"/>
              <a:t>For the zero subnet, the next subnet is 128, so the broadcast of the 0 subnet is 127</a:t>
            </a:r>
          </a:p>
          <a:p>
            <a:r>
              <a:rPr lang="en-US" dirty="0"/>
              <a:t>What are the valid hosts?</a:t>
            </a:r>
          </a:p>
          <a:p>
            <a:pPr lvl="1"/>
            <a:r>
              <a:rPr lang="en-US" dirty="0"/>
              <a:t>These are the numbers between the subnet and broadcast Address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(Address Class 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911" y="4613971"/>
            <a:ext cx="5954893" cy="20116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8940" y="6574652"/>
            <a:ext cx="9542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Reference: </a:t>
            </a:r>
            <a:r>
              <a:rPr lang="en-US" sz="1200" dirty="0" err="1"/>
              <a:t>Lammle</a:t>
            </a:r>
            <a:r>
              <a:rPr lang="en-US" sz="1200" dirty="0"/>
              <a:t>, Todd. </a:t>
            </a:r>
            <a:r>
              <a:rPr lang="en-US" sz="1200" i="1" dirty="0"/>
              <a:t>CCNA Routing and Switching Complete Study Guide: Exam 100-105,</a:t>
            </a:r>
            <a:r>
              <a:rPr lang="en-US" sz="1200" dirty="0"/>
              <a:t> John Wiley &amp; Sons, 2016</a:t>
            </a:r>
          </a:p>
        </p:txBody>
      </p:sp>
    </p:spTree>
    <p:extLst>
      <p:ext uri="{BB962C8B-B14F-4D97-AF65-F5344CB8AC3E}">
        <p14:creationId xmlns:p14="http://schemas.microsoft.com/office/powerpoint/2010/main" val="844710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55605" y="2146786"/>
            <a:ext cx="5398195" cy="246888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a Class C /25 logical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1208" y="6438784"/>
            <a:ext cx="9542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Reference: </a:t>
            </a:r>
            <a:r>
              <a:rPr lang="en-US" sz="1200" dirty="0" err="1"/>
              <a:t>Lammle</a:t>
            </a:r>
            <a:r>
              <a:rPr lang="en-US" sz="1200" dirty="0"/>
              <a:t>, Todd. </a:t>
            </a:r>
            <a:r>
              <a:rPr lang="en-US" sz="1200" i="1" dirty="0"/>
              <a:t>CCNA Routing and Switching Complete Study Guide: Exam 100-105,</a:t>
            </a:r>
            <a:r>
              <a:rPr lang="en-US" sz="1200" dirty="0"/>
              <a:t>John Wiley &amp; Sons, 2016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22" y="2282190"/>
            <a:ext cx="4713203" cy="26983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5006" y="1650938"/>
            <a:ext cx="3142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One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19633" y="1650938"/>
            <a:ext cx="407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Multiple networks connected together</a:t>
            </a:r>
          </a:p>
        </p:txBody>
      </p:sp>
    </p:spTree>
    <p:extLst>
      <p:ext uri="{BB962C8B-B14F-4D97-AF65-F5344CB8AC3E}">
        <p14:creationId xmlns:p14="http://schemas.microsoft.com/office/powerpoint/2010/main" val="308471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err="1"/>
              <a:t>Subnetting</a:t>
            </a:r>
            <a:r>
              <a:rPr lang="en-GB" altLang="en-US" dirty="0"/>
              <a:t>: Example1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95730"/>
            <a:ext cx="10515600" cy="380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60843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err="1"/>
              <a:t>Subnetting</a:t>
            </a:r>
            <a:r>
              <a:rPr lang="en-GB" altLang="en-US" dirty="0"/>
              <a:t>: Example1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214" y="1682562"/>
            <a:ext cx="88392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474414" y="3158281"/>
            <a:ext cx="15716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>
                <a:solidFill>
                  <a:srgbClr val="000000"/>
                </a:solidFill>
                <a:cs typeface="Arial" panose="020B0604020202020204" pitchFamily="34" charset="0"/>
              </a:rPr>
              <a:t>254 Hosts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369014" y="3845668"/>
            <a:ext cx="2852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>
                <a:solidFill>
                  <a:srgbClr val="000000"/>
                </a:solidFill>
                <a:cs typeface="Arial" panose="020B0604020202020204" pitchFamily="34" charset="0"/>
              </a:rPr>
              <a:t>2^</a:t>
            </a:r>
            <a:r>
              <a:rPr lang="en-GB" altLang="en-US">
                <a:solidFill>
                  <a:srgbClr val="009900"/>
                </a:solidFill>
                <a:cs typeface="Arial" panose="020B0604020202020204" pitchFamily="34" charset="0"/>
              </a:rPr>
              <a:t>8</a:t>
            </a:r>
            <a:r>
              <a:rPr lang="en-GB" altLang="en-US">
                <a:solidFill>
                  <a:srgbClr val="000000"/>
                </a:solidFill>
                <a:cs typeface="Arial" panose="020B0604020202020204" pitchFamily="34" charset="0"/>
              </a:rPr>
              <a:t> - 2 = 254 Hosts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445214" y="4836268"/>
            <a:ext cx="3848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dirty="0">
                <a:solidFill>
                  <a:srgbClr val="000000"/>
                </a:solidFill>
                <a:cs typeface="Arial" panose="020B0604020202020204" pitchFamily="34" charset="0"/>
              </a:rPr>
              <a:t>Network ID: </a:t>
            </a:r>
            <a:r>
              <a:rPr lang="en-GB" altLang="en-US" dirty="0">
                <a:solidFill>
                  <a:srgbClr val="FF0000"/>
                </a:solidFill>
                <a:cs typeface="Arial" panose="020B0604020202020204" pitchFamily="34" charset="0"/>
              </a:rPr>
              <a:t>192.168.100</a:t>
            </a:r>
            <a:r>
              <a:rPr lang="en-GB" altLang="en-US" dirty="0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  <a:r>
              <a:rPr lang="en-GB" altLang="en-US" dirty="0">
                <a:solidFill>
                  <a:srgbClr val="009900"/>
                </a:solidFill>
                <a:cs typeface="Arial" panose="020B0604020202020204" pitchFamily="34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264614" y="2748388"/>
            <a:ext cx="1676400" cy="22860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11111111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194389" y="5445868"/>
            <a:ext cx="44465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dirty="0">
                <a:solidFill>
                  <a:srgbClr val="000000"/>
                </a:solidFill>
                <a:cs typeface="Arial" panose="020B0604020202020204" pitchFamily="34" charset="0"/>
              </a:rPr>
              <a:t>Broadcast ID: </a:t>
            </a:r>
            <a:r>
              <a:rPr lang="en-GB" altLang="en-US" dirty="0">
                <a:solidFill>
                  <a:srgbClr val="FF0000"/>
                </a:solidFill>
                <a:cs typeface="Arial" panose="020B0604020202020204" pitchFamily="34" charset="0"/>
              </a:rPr>
              <a:t>192.168.100</a:t>
            </a:r>
            <a:r>
              <a:rPr lang="en-GB" altLang="en-US" dirty="0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  <a:r>
              <a:rPr lang="en-GB" altLang="en-US" dirty="0">
                <a:solidFill>
                  <a:srgbClr val="009900"/>
                </a:solidFill>
                <a:cs typeface="Arial" panose="020B0604020202020204" pitchFamily="34" charset="0"/>
              </a:rPr>
              <a:t>255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214" y="2016868"/>
            <a:ext cx="2581275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66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err="1"/>
              <a:t>Subnetting</a:t>
            </a:r>
            <a:r>
              <a:rPr lang="en-GB" altLang="en-US" dirty="0"/>
              <a:t>: Example1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25432" y="3404717"/>
            <a:ext cx="41910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b="1" dirty="0">
                <a:solidFill>
                  <a:srgbClr val="2D2DB9">
                    <a:lumMod val="60000"/>
                    <a:lumOff val="40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11111111  .   11111111  .   11111111  .   00000000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25432" y="3865092"/>
            <a:ext cx="41910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b="1" dirty="0">
                <a:solidFill>
                  <a:srgbClr val="2D2DB9">
                    <a:lumMod val="60000"/>
                    <a:lumOff val="40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11111111  .   11111111  .   11111111  .   </a:t>
            </a:r>
            <a:r>
              <a:rPr lang="en-GB" sz="1400" b="1" dirty="0">
                <a:solidFill>
                  <a:srgbClr val="0099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1</a:t>
            </a:r>
            <a:r>
              <a:rPr lang="en-GB" sz="1400" b="1" dirty="0">
                <a:solidFill>
                  <a:srgbClr val="2D2DB9">
                    <a:lumMod val="60000"/>
                    <a:lumOff val="40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0000000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949432" y="4544542"/>
            <a:ext cx="2057400" cy="53340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prstShdw prst="shdw17" dist="17961" dir="2700000">
              <a:srgbClr val="995C00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subnet number</a:t>
            </a:r>
            <a:endParaRPr lang="en-US" altLang="en-US" sz="160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6083032" y="4544542"/>
            <a:ext cx="2057400" cy="533400"/>
          </a:xfrm>
          <a:prstGeom prst="rect">
            <a:avLst/>
          </a:prstGeom>
          <a:solidFill>
            <a:srgbClr val="FFCC66"/>
          </a:solidFill>
          <a:ln>
            <a:noFill/>
          </a:ln>
          <a:effectLst>
            <a:prstShdw prst="shdw17" dist="17961" dir="2700000">
              <a:srgbClr val="997A3D">
                <a:alpha val="74997"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host number</a:t>
            </a:r>
            <a:endParaRPr lang="en-US" altLang="en-US" sz="160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5321032" y="4092104"/>
            <a:ext cx="228600" cy="381000"/>
          </a:xfrm>
          <a:prstGeom prst="straightConnector1">
            <a:avLst/>
          </a:prstGeom>
          <a:solidFill>
            <a:srgbClr val="00CC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>
            <a:off x="5702032" y="4092104"/>
            <a:ext cx="762000" cy="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6006832" y="4092104"/>
            <a:ext cx="228600" cy="381000"/>
          </a:xfrm>
          <a:prstGeom prst="straightConnector1">
            <a:avLst/>
          </a:prstGeom>
          <a:solidFill>
            <a:srgbClr val="00CC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94" y="2300901"/>
            <a:ext cx="61372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632" y="1452092"/>
            <a:ext cx="2365375" cy="298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urved Left Arrow 13"/>
          <p:cNvSpPr/>
          <p:nvPr/>
        </p:nvSpPr>
        <p:spPr bwMode="auto">
          <a:xfrm>
            <a:off x="6440220" y="3009429"/>
            <a:ext cx="820737" cy="703263"/>
          </a:xfrm>
          <a:prstGeom prst="curvedLeftArrow">
            <a:avLst/>
          </a:prstGeom>
          <a:solidFill>
            <a:srgbClr val="00CC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</a:endParaRP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920" y="5712942"/>
            <a:ext cx="787082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11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err="1"/>
              <a:t>Subnetting</a:t>
            </a:r>
            <a:r>
              <a:rPr lang="en-GB" altLang="en-US" dirty="0"/>
              <a:t>: Example1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46446" y="3083704"/>
            <a:ext cx="41910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b="1" dirty="0">
                <a:solidFill>
                  <a:srgbClr val="2D2DB9">
                    <a:lumMod val="60000"/>
                    <a:lumOff val="40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11111111  .   11111111  .   11111111  .   00000000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6446" y="3544079"/>
            <a:ext cx="41910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b="1" dirty="0">
                <a:solidFill>
                  <a:srgbClr val="2D2DB9">
                    <a:lumMod val="60000"/>
                    <a:lumOff val="40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11111111  .   11111111  .   11111111  .   </a:t>
            </a:r>
            <a:r>
              <a:rPr lang="en-GB" sz="1400" b="1" dirty="0">
                <a:solidFill>
                  <a:srgbClr val="0099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1</a:t>
            </a:r>
            <a:r>
              <a:rPr lang="en-GB" sz="1400" b="1" dirty="0">
                <a:solidFill>
                  <a:srgbClr val="2D2DB9">
                    <a:lumMod val="60000"/>
                    <a:lumOff val="40000"/>
                  </a:srgbClr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0000000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246" y="2018491"/>
            <a:ext cx="61372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46" y="1553726"/>
            <a:ext cx="2365375" cy="298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908246" y="4142566"/>
            <a:ext cx="41036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>
                <a:solidFill>
                  <a:srgbClr val="000000"/>
                </a:solidFill>
                <a:cs typeface="Arial" panose="020B0604020202020204" pitchFamily="34" charset="0"/>
              </a:rPr>
              <a:t>Network ID 1: </a:t>
            </a:r>
            <a:r>
              <a:rPr lang="en-GB" altLang="en-US">
                <a:solidFill>
                  <a:srgbClr val="FF0000"/>
                </a:solidFill>
                <a:cs typeface="Arial" panose="020B0604020202020204" pitchFamily="34" charset="0"/>
              </a:rPr>
              <a:t>192.168.100</a:t>
            </a:r>
            <a:r>
              <a:rPr lang="en-GB" altLang="en-US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  <a:r>
              <a:rPr lang="en-GB" altLang="en-US">
                <a:solidFill>
                  <a:srgbClr val="009900"/>
                </a:solidFill>
                <a:cs typeface="Arial" panose="020B0604020202020204" pitchFamily="34" charset="0"/>
              </a:rPr>
              <a:t>0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808234" y="5371291"/>
            <a:ext cx="44465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>
                <a:solidFill>
                  <a:srgbClr val="000000"/>
                </a:solidFill>
                <a:cs typeface="Arial" panose="020B0604020202020204" pitchFamily="34" charset="0"/>
              </a:rPr>
              <a:t>Network ID 2: </a:t>
            </a:r>
            <a:r>
              <a:rPr lang="en-GB" altLang="en-US">
                <a:solidFill>
                  <a:srgbClr val="FF0000"/>
                </a:solidFill>
                <a:cs typeface="Arial" panose="020B0604020202020204" pitchFamily="34" charset="0"/>
              </a:rPr>
              <a:t>192.168.100</a:t>
            </a:r>
            <a:r>
              <a:rPr lang="en-GB" altLang="en-US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  <a:r>
              <a:rPr lang="en-GB" altLang="en-US">
                <a:solidFill>
                  <a:srgbClr val="009900"/>
                </a:solidFill>
                <a:cs typeface="Arial" panose="020B0604020202020204" pitchFamily="34" charset="0"/>
              </a:rPr>
              <a:t>128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819346" y="5904691"/>
            <a:ext cx="4703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>
                <a:solidFill>
                  <a:srgbClr val="000000"/>
                </a:solidFill>
                <a:cs typeface="Arial" panose="020B0604020202020204" pitchFamily="34" charset="0"/>
              </a:rPr>
              <a:t>Broadcast ID 1: </a:t>
            </a:r>
            <a:r>
              <a:rPr lang="en-GB" altLang="en-US">
                <a:solidFill>
                  <a:srgbClr val="FF0000"/>
                </a:solidFill>
                <a:cs typeface="Arial" panose="020B0604020202020204" pitchFamily="34" charset="0"/>
              </a:rPr>
              <a:t>192.168.100</a:t>
            </a:r>
            <a:r>
              <a:rPr lang="en-GB" altLang="en-US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  <a:r>
              <a:rPr lang="en-GB" altLang="en-US">
                <a:solidFill>
                  <a:srgbClr val="009900"/>
                </a:solidFill>
                <a:cs typeface="Arial" panose="020B0604020202020204" pitchFamily="34" charset="0"/>
              </a:rPr>
              <a:t>255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679646" y="4604529"/>
            <a:ext cx="4703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>
                <a:solidFill>
                  <a:srgbClr val="000000"/>
                </a:solidFill>
                <a:cs typeface="Arial" panose="020B0604020202020204" pitchFamily="34" charset="0"/>
              </a:rPr>
              <a:t>Broadcast ID 1: </a:t>
            </a:r>
            <a:r>
              <a:rPr lang="en-GB" altLang="en-US">
                <a:solidFill>
                  <a:srgbClr val="FF0000"/>
                </a:solidFill>
                <a:cs typeface="Arial" panose="020B0604020202020204" pitchFamily="34" charset="0"/>
              </a:rPr>
              <a:t>192.168.100</a:t>
            </a:r>
            <a:r>
              <a:rPr lang="en-GB" altLang="en-US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  <a:r>
              <a:rPr lang="en-GB" altLang="en-US">
                <a:solidFill>
                  <a:srgbClr val="009900"/>
                </a:solidFill>
                <a:cs typeface="Arial" panose="020B0604020202020204" pitchFamily="34" charset="0"/>
              </a:rPr>
              <a:t>127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583059" y="6396816"/>
            <a:ext cx="276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>
                <a:solidFill>
                  <a:srgbClr val="000000"/>
                </a:solidFill>
                <a:cs typeface="Arial" panose="020B0604020202020204" pitchFamily="34" charset="0"/>
              </a:rPr>
              <a:t>New Subnet Mask:</a:t>
            </a:r>
            <a:endParaRPr lang="en-GB" altLang="en-US">
              <a:solidFill>
                <a:srgbClr val="00990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332609" y="6387291"/>
            <a:ext cx="2886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2800">
                <a:solidFill>
                  <a:srgbClr val="FF0000"/>
                </a:solidFill>
                <a:cs typeface="Arial" panose="020B0604020202020204" pitchFamily="34" charset="0"/>
              </a:rPr>
              <a:t>255.255.255</a:t>
            </a:r>
            <a:r>
              <a:rPr lang="en-GB" altLang="en-US" sz="2800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  <a:r>
              <a:rPr lang="en-GB" altLang="en-US" sz="2800">
                <a:solidFill>
                  <a:srgbClr val="009900"/>
                </a:solidFill>
                <a:cs typeface="Arial" panose="020B0604020202020204" pitchFamily="34" charset="0"/>
              </a:rPr>
              <a:t>128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172271" y="4161616"/>
            <a:ext cx="612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>
                <a:solidFill>
                  <a:srgbClr val="000000"/>
                </a:solidFill>
                <a:cs typeface="Arial" panose="020B0604020202020204" pitchFamily="34" charset="0"/>
              </a:rPr>
              <a:t>/25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6175446" y="4618816"/>
            <a:ext cx="6127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>
                <a:solidFill>
                  <a:srgbClr val="000000"/>
                </a:solidFill>
                <a:cs typeface="Arial" panose="020B0604020202020204" pitchFamily="34" charset="0"/>
              </a:rPr>
              <a:t>/25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216721" y="5391929"/>
            <a:ext cx="612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>
                <a:solidFill>
                  <a:srgbClr val="000000"/>
                </a:solidFill>
                <a:cs typeface="Arial" panose="020B0604020202020204" pitchFamily="34" charset="0"/>
              </a:rPr>
              <a:t>/25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404046" y="5925329"/>
            <a:ext cx="612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>
                <a:solidFill>
                  <a:srgbClr val="000000"/>
                </a:solidFill>
                <a:cs typeface="Arial" panose="020B0604020202020204" pitchFamily="34" charset="0"/>
              </a:rPr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169563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Subnetting</a:t>
            </a:r>
            <a:r>
              <a:rPr lang="en-US" dirty="0"/>
              <a:t> Example-2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41" y="2967140"/>
            <a:ext cx="61198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00016" y="3891065"/>
            <a:ext cx="47275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GB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11111111  .   11111111  .   11111111  .   </a:t>
            </a:r>
            <a:r>
              <a:rPr lang="en-GB" sz="1600" b="1" dirty="0">
                <a:solidFill>
                  <a:srgbClr val="009900"/>
                </a:solidFill>
              </a:rPr>
              <a:t>11</a:t>
            </a:r>
            <a:r>
              <a:rPr lang="en-GB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000000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116" y="1681265"/>
            <a:ext cx="2566988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04" y="4653065"/>
            <a:ext cx="1185862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523791" y="2243240"/>
            <a:ext cx="4878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/>
              <a:t>192   .   168  .  100   .  225/</a:t>
            </a:r>
            <a:r>
              <a:rPr lang="en-US" altLang="en-US" b="1">
                <a:solidFill>
                  <a:srgbClr val="FF0000"/>
                </a:solidFill>
              </a:rPr>
              <a:t>26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716129" y="2689328"/>
            <a:ext cx="492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b="1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22664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Subnetting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74" y="1890548"/>
            <a:ext cx="61198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54099" y="2811298"/>
            <a:ext cx="472757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GB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11111111  .   11111111  .   11111111  .   </a:t>
            </a:r>
            <a:r>
              <a:rPr lang="en-GB" sz="1600" b="1" dirty="0">
                <a:solidFill>
                  <a:srgbClr val="009900"/>
                </a:solidFill>
              </a:rPr>
              <a:t>11</a:t>
            </a:r>
            <a:r>
              <a:rPr lang="en-GB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000000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749" y="1515104"/>
            <a:ext cx="2514600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712" y="3195887"/>
            <a:ext cx="4702175" cy="327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727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indent="-266700">
              <a:tabLst>
                <a:tab pos="177800" algn="l"/>
              </a:tabLst>
              <a:defRPr/>
            </a:pPr>
            <a:r>
              <a:rPr lang="en-US" sz="2400" i="1" dirty="0"/>
              <a:t>An identifier which includes information about how to find its subject</a:t>
            </a:r>
          </a:p>
          <a:p>
            <a:pPr marL="1079500" lvl="2" indent="-165100">
              <a:tabLst>
                <a:tab pos="177800" algn="l"/>
              </a:tabLst>
              <a:defRPr/>
            </a:pPr>
            <a:r>
              <a:rPr lang="en-US" sz="1800" dirty="0"/>
              <a:t>(according to some rules of interpretation)</a:t>
            </a:r>
          </a:p>
          <a:p>
            <a:pPr marL="266700" indent="-266700">
              <a:tabLst>
                <a:tab pos="177800" algn="l"/>
              </a:tabLst>
              <a:defRPr/>
            </a:pPr>
            <a:r>
              <a:rPr lang="en-US" sz="2400" dirty="0"/>
              <a:t>Normally hierarchical</a:t>
            </a:r>
          </a:p>
          <a:p>
            <a:pPr marL="723900" lvl="1" indent="-266700">
              <a:tabLst>
                <a:tab pos="177800" algn="l"/>
              </a:tabLst>
              <a:defRPr/>
            </a:pPr>
            <a:r>
              <a:rPr lang="en-US" sz="2000" dirty="0"/>
              <a:t>Each part provides more specific detail</a:t>
            </a:r>
          </a:p>
          <a:p>
            <a:pPr marL="266700" indent="-266700">
              <a:tabLst>
                <a:tab pos="177800" algn="l"/>
              </a:tabLst>
              <a:defRPr/>
            </a:pPr>
            <a:r>
              <a:rPr lang="en-US" sz="2400" dirty="0"/>
              <a:t>For example</a:t>
            </a:r>
          </a:p>
          <a:p>
            <a:pPr marL="666750" lvl="1" indent="-266700">
              <a:tabLst>
                <a:tab pos="177800" algn="l"/>
              </a:tabLst>
              <a:defRPr/>
            </a:pPr>
            <a:r>
              <a:rPr lang="fr-FR" sz="2000" dirty="0"/>
              <a:t>+92 51 111128128</a:t>
            </a:r>
            <a:endParaRPr lang="en-US" sz="2000" dirty="0"/>
          </a:p>
          <a:p>
            <a:pPr marL="266700" indent="-266700">
              <a:tabLst>
                <a:tab pos="177800" algn="l"/>
              </a:tabLst>
              <a:defRPr/>
            </a:pPr>
            <a:r>
              <a:rPr lang="en-US" sz="2400" i="1" dirty="0"/>
              <a:t>Internet identifier including information about how to reach a network location</a:t>
            </a:r>
          </a:p>
          <a:p>
            <a:pPr marL="1079500" lvl="2" indent="-165100">
              <a:tabLst>
                <a:tab pos="177800" algn="l"/>
              </a:tabLst>
              <a:defRPr/>
            </a:pPr>
            <a:r>
              <a:rPr lang="en-US" sz="1800" dirty="0"/>
              <a:t>(via the Internet routing system)</a:t>
            </a:r>
          </a:p>
          <a:p>
            <a:pPr marL="1079500" lvl="2" indent="-165100">
              <a:tabLst>
                <a:tab pos="177800" algn="l"/>
              </a:tabLst>
              <a:defRPr/>
            </a:pPr>
            <a:endParaRPr lang="en-US" sz="1800" dirty="0"/>
          </a:p>
          <a:p>
            <a:pPr marL="279400" indent="-165100">
              <a:tabLst>
                <a:tab pos="177800" algn="l"/>
              </a:tabLst>
              <a:defRPr/>
            </a:pPr>
            <a:r>
              <a:rPr lang="en-US" sz="2400" i="1" dirty="0"/>
              <a:t>As similar to actual addresses, different parts of IP address serve different purpose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an Address?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3175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 We have been assigned an address of 201.222.5.0.  Assume 25 subnets are needed, with 5 hosts per subnet.  Our mission is to identify each subnet address and the addresses of all hosts under each subnet.</a:t>
            </a:r>
          </a:p>
          <a:p>
            <a:r>
              <a:rPr lang="en-US" altLang="en-US" dirty="0"/>
              <a:t>Step 1.  Convert the decimal dotted notation address 201.222.5.0/24 to binary:</a:t>
            </a:r>
          </a:p>
          <a:p>
            <a:pPr marL="463550" lvl="1" indent="0">
              <a:buNone/>
            </a:pPr>
            <a:r>
              <a:rPr lang="en-US" altLang="en-US" dirty="0"/>
              <a:t>		11001001.11011110.00000101.00000000</a:t>
            </a:r>
          </a:p>
          <a:p>
            <a:r>
              <a:rPr lang="en-US" altLang="en-US" dirty="0"/>
              <a:t>Step 2.  Determine the Network part of the IP Address 201.222.5.0/24:</a:t>
            </a:r>
          </a:p>
          <a:p>
            <a:pPr marL="463550" lvl="1" indent="0">
              <a:buNone/>
            </a:pPr>
            <a:r>
              <a:rPr lang="en-US" altLang="en-US" dirty="0"/>
              <a:t>		201.222.5.0/24 means how many bits for the network?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Our subnet </a:t>
            </a:r>
            <a:r>
              <a:rPr lang="en-US" altLang="en-US"/>
              <a:t>planning 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196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Step 3.  Determine what part of the IP address is the </a:t>
            </a:r>
            <a:r>
              <a:rPr lang="en-US" altLang="en-US" i="1" dirty="0"/>
              <a:t>network portion</a:t>
            </a:r>
            <a:r>
              <a:rPr lang="en-US" altLang="en-US" dirty="0"/>
              <a:t> and what part of the address is the </a:t>
            </a:r>
            <a:r>
              <a:rPr lang="en-US" altLang="en-US" i="1" dirty="0"/>
              <a:t>host portion</a:t>
            </a:r>
            <a:r>
              <a:rPr lang="en-US" altLang="en-US" dirty="0"/>
              <a:t>:</a:t>
            </a:r>
          </a:p>
          <a:p>
            <a:pPr>
              <a:buFontTx/>
              <a:buNone/>
            </a:pPr>
            <a:r>
              <a:rPr lang="en-US" altLang="en-US" dirty="0"/>
              <a:t>		11001001.11011110.00000101.00000000 </a:t>
            </a:r>
          </a:p>
          <a:p>
            <a:pPr>
              <a:buFontTx/>
              <a:buNone/>
            </a:pPr>
            <a:r>
              <a:rPr lang="en-US" altLang="en-US" dirty="0"/>
              <a:t>		Network  .Network  .Network  .Host</a:t>
            </a:r>
          </a:p>
          <a:p>
            <a:r>
              <a:rPr lang="en-US" altLang="en-US" dirty="0"/>
              <a:t>Step 4.  Determine how many bits you need to borrow from the last octet (host portion) of the IP Address to give you the needed 25 subnets:</a:t>
            </a:r>
          </a:p>
          <a:p>
            <a:pPr>
              <a:buFontTx/>
              <a:buNone/>
            </a:pPr>
            <a:r>
              <a:rPr lang="en-US" altLang="en-US" dirty="0"/>
              <a:t>		2 to the power of 1 = 2 subnets</a:t>
            </a:r>
          </a:p>
          <a:p>
            <a:pPr>
              <a:buFontTx/>
              <a:buNone/>
            </a:pPr>
            <a:r>
              <a:rPr lang="en-US" altLang="en-US" dirty="0"/>
              <a:t>		2 to the power of 2 = 4 subnets </a:t>
            </a:r>
          </a:p>
          <a:p>
            <a:pPr>
              <a:buFontTx/>
              <a:buNone/>
            </a:pPr>
            <a:r>
              <a:rPr lang="en-US" altLang="en-US" dirty="0"/>
              <a:t>		2 to the power of 3 = 8 subnets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chemeClr val="tx2"/>
                </a:solidFill>
              </a:rPr>
              <a:t>		2 to the power of 4 = 16 subnets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0000"/>
                </a:solidFill>
              </a:rPr>
              <a:t>		2 to the power of 5 = 32 subnets</a:t>
            </a:r>
          </a:p>
          <a:p>
            <a:pPr>
              <a:buFontTx/>
              <a:buNone/>
            </a:pPr>
            <a:r>
              <a:rPr lang="en-US" altLang="en-US" dirty="0"/>
              <a:t>		2 to the power of 6 = 64 subnets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32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Step 5.  Since you borrowed five bits from the host for subnets, determine how many hosts can you have on each of those subnets?</a:t>
            </a:r>
          </a:p>
          <a:p>
            <a:pPr lvl="1"/>
            <a:r>
              <a:rPr lang="en-US" altLang="en-US" dirty="0"/>
              <a:t>2 to the power of 3 = 8 hosts (less 2) giving you 6 hosts per subnet</a:t>
            </a:r>
          </a:p>
          <a:p>
            <a:pPr lvl="1"/>
            <a:r>
              <a:rPr lang="en-GB" altLang="en-US" dirty="0">
                <a:cs typeface="Arial" panose="020B0604020202020204" pitchFamily="34" charset="0"/>
              </a:rPr>
              <a:t>2^</a:t>
            </a:r>
            <a:r>
              <a:rPr lang="en-GB" altLang="en-US" dirty="0">
                <a:solidFill>
                  <a:srgbClr val="009900"/>
                </a:solidFill>
                <a:cs typeface="Arial" panose="020B0604020202020204" pitchFamily="34" charset="0"/>
              </a:rPr>
              <a:t>3</a:t>
            </a:r>
            <a:r>
              <a:rPr lang="en-GB" altLang="en-US" dirty="0">
                <a:cs typeface="Arial" panose="020B0604020202020204" pitchFamily="34" charset="0"/>
              </a:rPr>
              <a:t> - 2 = 6 Hosts/subnet</a:t>
            </a:r>
          </a:p>
          <a:p>
            <a:pPr marL="130175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8585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433208" y="2250468"/>
            <a:ext cx="8946204" cy="4192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5661025" algn="l"/>
              </a:tabLst>
              <a:defRPr sz="24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5661025" algn="l"/>
              </a:tabLst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5661025" algn="l"/>
              </a:tabLst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5661025" algn="l"/>
              </a:tabLst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661025" algn="l"/>
              </a:tabLst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28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661025" algn="l"/>
              </a:tabLst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686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661025" algn="l"/>
              </a:tabLst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1432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661025" algn="l"/>
              </a:tabLst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00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5661025" algn="l"/>
              </a:tabLst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61025" algn="l"/>
              </a:tabLst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	</a:t>
            </a:r>
            <a:r>
              <a:rPr kumimoji="0" lang="en-US" altLang="en-US" sz="14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Subnet #	Binary Subnetwork	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   </a:t>
            </a:r>
            <a:endParaRPr kumimoji="0" lang="en-US" altLang="en-US" sz="1400" b="0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61025" algn="l"/>
              </a:tabLst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	1		00000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61025" algn="l"/>
              </a:tabLst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	2		00001		    	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61025" algn="l"/>
              </a:tabLst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	3		00010		 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61025" algn="l"/>
              </a:tabLst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	4		00011		 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61025" algn="l"/>
              </a:tabLst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	5		00100  		 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61025" algn="l"/>
              </a:tabLst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	6		00101		 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61025" algn="l"/>
              </a:tabLst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	7		00110		 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61025" algn="l"/>
              </a:tabLst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	8		00111		 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61025" algn="l"/>
              </a:tabLst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	9		01000		 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61025" algn="l"/>
              </a:tabLst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	10		01001		 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61025" algn="l"/>
              </a:tabLst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	11		01010		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61025" algn="l"/>
              </a:tabLst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	12		01011		 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61025" algn="l"/>
              </a:tabLst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	13		01100		 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61025" algn="l"/>
              </a:tabLst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	..		……..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5661025" algn="l"/>
              </a:tabLst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</a:rPr>
              <a:t>	32		11111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1361922"/>
            <a:ext cx="991897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2800" dirty="0"/>
              <a:t>Step 6.  Determine the Binary Subnetworks Field Numbers (32 possible combinations):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601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Step 7.  Determine the Range of Binary Host Field Numbers for Each Subnetwork: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61416" y="2184806"/>
            <a:ext cx="84582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32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altLang="en-US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Subnet #	Binary Subnetwork	Range of Host #</a:t>
            </a:r>
            <a:r>
              <a:rPr lang="ja-JP" altLang="en-US" sz="1400" u="sng" dirty="0">
                <a:solidFill>
                  <a:srgbClr val="000066"/>
                </a:solidFill>
                <a:cs typeface="Arial" panose="020B0604020202020204" pitchFamily="34" charset="0"/>
              </a:rPr>
              <a:t>’</a:t>
            </a:r>
            <a:r>
              <a:rPr lang="en-US" altLang="ja-JP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	</a:t>
            </a:r>
            <a:r>
              <a:rPr lang="en-US" altLang="ja-JP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</a:t>
            </a:r>
            <a:endParaRPr lang="en-US" altLang="ja-JP" sz="1400" u="sng" dirty="0">
              <a:solidFill>
                <a:srgbClr val="000066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		00000		000 - 111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2		00001		000 - 111		    	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3		00010		000 - 111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4		00011		000 - 111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5		00100		000 - 111  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6		00101		000 - 111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7		00110		000 - 111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8		00111		000 - 111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9		01000		000 - 111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10		01001		000 - 111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11		01010		000 - 111		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12		01011		000 - 111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13		01100		000 - 111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..		……..		-----------		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32		11111		000 - 111</a:t>
            </a:r>
            <a:endParaRPr lang="en-US" altLang="en-US" sz="3200" dirty="0">
              <a:solidFill>
                <a:srgbClr val="000066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702029" y="3097180"/>
            <a:ext cx="530968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 dirty="0">
                <a:cs typeface="Arial" panose="020B0604020202020204" pitchFamily="34" charset="0"/>
              </a:rPr>
              <a:t>Original IP: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 dirty="0">
                <a:cs typeface="Arial" panose="020B0604020202020204" pitchFamily="34" charset="0"/>
              </a:rPr>
              <a:t>11001001.11011110.00000101.</a:t>
            </a:r>
            <a:r>
              <a:rPr lang="en-US" altLang="en-US" sz="2000" b="1" i="1" dirty="0">
                <a:cs typeface="Arial" panose="020B0604020202020204" pitchFamily="34" charset="0"/>
              </a:rPr>
              <a:t>XXXXX</a:t>
            </a:r>
            <a:r>
              <a:rPr lang="en-US" altLang="en-US" sz="2000" i="1" dirty="0">
                <a:cs typeface="Arial" panose="020B0604020202020204" pitchFamily="34" charset="0"/>
              </a:rPr>
              <a:t>000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 dirty="0">
                <a:cs typeface="Arial" panose="020B0604020202020204" pitchFamily="34" charset="0"/>
              </a:rPr>
              <a:t>to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 dirty="0">
                <a:cs typeface="Arial" panose="020B0604020202020204" pitchFamily="34" charset="0"/>
              </a:rPr>
              <a:t>11001001.11011110.00000101.</a:t>
            </a:r>
            <a:r>
              <a:rPr lang="en-US" altLang="en-US" sz="2000" b="1" i="1" dirty="0">
                <a:cs typeface="Arial" panose="020B0604020202020204" pitchFamily="34" charset="0"/>
              </a:rPr>
              <a:t>XXXXX</a:t>
            </a:r>
            <a:r>
              <a:rPr lang="en-US" altLang="en-US" sz="2000" i="1" dirty="0">
                <a:cs typeface="Arial" panose="020B0604020202020204" pitchFamily="34" charset="0"/>
              </a:rPr>
              <a:t>111</a:t>
            </a:r>
          </a:p>
        </p:txBody>
      </p:sp>
    </p:spTree>
    <p:extLst>
      <p:ext uri="{BB962C8B-B14F-4D97-AF65-F5344CB8AC3E}">
        <p14:creationId xmlns:p14="http://schemas.microsoft.com/office/powerpoint/2010/main" val="309696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Step 8.  Determine Decimal Host Numbers for Each Subnetwork: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866900" y="1986332"/>
            <a:ext cx="84582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32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altLang="en-US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Subnet #	Binary Subnetwork	Range of Host #</a:t>
            </a:r>
            <a:r>
              <a:rPr lang="ja-JP" altLang="en-US" sz="1400" u="sng" dirty="0">
                <a:solidFill>
                  <a:srgbClr val="000066"/>
                </a:solidFill>
                <a:cs typeface="Arial" panose="020B0604020202020204" pitchFamily="34" charset="0"/>
              </a:rPr>
              <a:t>’</a:t>
            </a:r>
            <a:r>
              <a:rPr lang="en-US" altLang="ja-JP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	Decimal Host Numbers	</a:t>
            </a:r>
            <a:r>
              <a:rPr lang="en-US" altLang="ja-JP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</a:t>
            </a:r>
            <a:endParaRPr lang="en-US" altLang="ja-JP" sz="1400" u="sng" dirty="0">
              <a:solidFill>
                <a:srgbClr val="000066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		00000		000 – 111		 .0 -  .7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2		00001		000 - 111		 .8 -  .15		    	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3		00010		000 - 111		.16 - .23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4		00011		000 - 111		.24 - .31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5		00100		000 - 111  		.32 - .39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6		00101		000 - 111		.40 - .47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7		00110		000 - 111		.48 - .55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8		00111		000 - 111		.56 - .63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9		01000		000 - 111		.64 - .71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10		01001		000 - 111		.72 - .79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11		01010		000 - 111		.80 - .87		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12		01011		000 - 111		.88 - .95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13		01100		000 - 111		.96 - 103	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..		……..		-----------		----------		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32		11111 		000 - 111		.248 - 255 </a:t>
            </a:r>
            <a:endParaRPr lang="en-US" altLang="en-US" sz="3200" dirty="0">
              <a:solidFill>
                <a:srgbClr val="000066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7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Step 9.  Determine Our Subnet Addresses: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38200" y="1918106"/>
            <a:ext cx="84582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32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altLang="en-US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#</a:t>
            </a: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 </a:t>
            </a:r>
            <a:r>
              <a:rPr lang="en-US" altLang="en-US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Binary Subnetwork	Range of Host #</a:t>
            </a:r>
            <a:r>
              <a:rPr lang="ja-JP" altLang="en-US" sz="1400" u="sng" dirty="0">
                <a:solidFill>
                  <a:srgbClr val="000066"/>
                </a:solidFill>
                <a:cs typeface="Arial" panose="020B0604020202020204" pitchFamily="34" charset="0"/>
              </a:rPr>
              <a:t>’</a:t>
            </a:r>
            <a:r>
              <a:rPr lang="en-US" altLang="ja-JP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	Decimal Host #</a:t>
            </a:r>
            <a:r>
              <a:rPr lang="ja-JP" altLang="en-US" sz="1400" u="sng" dirty="0">
                <a:solidFill>
                  <a:srgbClr val="000066"/>
                </a:solidFill>
                <a:cs typeface="Arial" panose="020B0604020202020204" pitchFamily="34" charset="0"/>
              </a:rPr>
              <a:t>’</a:t>
            </a:r>
            <a:r>
              <a:rPr lang="en-US" altLang="ja-JP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	Subnet Address	</a:t>
            </a:r>
            <a:r>
              <a:rPr lang="en-US" altLang="ja-JP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</a:t>
            </a:r>
            <a:endParaRPr lang="en-US" altLang="ja-JP" sz="1400" u="sng" dirty="0">
              <a:solidFill>
                <a:srgbClr val="000066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	00000		000 - 111	 	.0 -  .7		201.222.5.0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2	00001		000 - 111		 .8 -  .15		201.222.5.8    	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3	00010		000 - 111		.16 - .23		201.222.5.16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4	00011		000 - 111		.24 - .31		201.222.5.24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5	00100		000 - 111  		.32 - .39		201.222.5.32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6	00101		000 - 111		.40 - .47		201.222.5.40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7	00110		000 - 111		.48 - .55		201.222.5.48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8	00111		000 - 111		.56 - .63		201.222.5.56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9	01000		000 - 111		.64 - .71		201.222.5.64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10	01001		000 - 111		.72 - .79		201.222.5.72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11	01010		000 - 111		.80 - .87		201.222.5.80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12	01011		000 - 111		.88 - .95		201.222.5.88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13	01100		000 - 111		.96 - 103		201.222.5.96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..	.…….		-----------		----------		---------------		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32	11111		000 – 111		.248 – 255		201.222.5.248</a:t>
            </a:r>
            <a:endParaRPr lang="en-US" altLang="en-US" sz="3200" dirty="0">
              <a:solidFill>
                <a:srgbClr val="000066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38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Step 10.  Determine Host Addresses of the Six Nodes of Each Subnet: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38200" y="2053651"/>
            <a:ext cx="8610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32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altLang="en-US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#</a:t>
            </a: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 </a:t>
            </a:r>
            <a:r>
              <a:rPr lang="en-US" altLang="en-US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Subnetwork</a:t>
            </a: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</a:t>
            </a:r>
            <a:r>
              <a:rPr lang="en-US" altLang="en-US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Range of Host #</a:t>
            </a:r>
            <a:r>
              <a:rPr lang="ja-JP" altLang="en-US" sz="1400" u="sng" dirty="0">
                <a:solidFill>
                  <a:srgbClr val="000066"/>
                </a:solidFill>
                <a:cs typeface="Arial" panose="020B0604020202020204" pitchFamily="34" charset="0"/>
              </a:rPr>
              <a:t>’</a:t>
            </a:r>
            <a:r>
              <a:rPr lang="en-US" altLang="ja-JP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</a:t>
            </a:r>
            <a:r>
              <a:rPr lang="en-US" altLang="ja-JP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 </a:t>
            </a:r>
            <a:r>
              <a:rPr lang="en-US" altLang="ja-JP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Decimal Host #</a:t>
            </a:r>
            <a:r>
              <a:rPr lang="ja-JP" altLang="en-US" sz="1400" u="sng" dirty="0">
                <a:solidFill>
                  <a:srgbClr val="000066"/>
                </a:solidFill>
                <a:cs typeface="Arial" panose="020B0604020202020204" pitchFamily="34" charset="0"/>
              </a:rPr>
              <a:t>’</a:t>
            </a:r>
            <a:r>
              <a:rPr lang="en-US" altLang="ja-JP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	Subnet Address</a:t>
            </a:r>
            <a:r>
              <a:rPr lang="en-US" altLang="ja-JP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en-US" altLang="ja-JP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Host Address Range	</a:t>
            </a:r>
            <a:r>
              <a:rPr lang="en-US" altLang="ja-JP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</a:t>
            </a:r>
            <a:endParaRPr lang="en-US" altLang="ja-JP" sz="1400" u="sng" dirty="0">
              <a:solidFill>
                <a:srgbClr val="000066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	00000       000 – 111 	         .0 -  .7		201.222.5.0	        201.222.5.1   thru 201.222.5.6	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2	00001       000 - 111       	         .8 -  .15	201.222.5.8         201.222.5.9   thru 201.222.5.14   	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3	00010       000 - 111                .16 - .23		201.222.5.16       201.222.5.17 thru 201.222.5.22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4	00011       000 - 111                .24 - .31		201.222.5.24       201.222.5.25 thru 201.222.5.30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5	00100       000 - 111                .32 - .39		201.222.5.32       201,222,5,33 thru 201.222.5.38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6	00101       000 - 111                .40 - .47		201.222.5.40       201.222.5.41 thru 201.222.5.46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7	00110       000 - 111                .48 - .55		201.222.5.48       201.222.5.49 thru 201.222.5.54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8	00111       000 - 111                .56 - .63		201.222.5.56       201.222.5.57 thru 201.222.5.62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9	01000       000 - 111                .64 - .71		201.222.5.64       201.222.5.65 thru 201.222.5.70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10	01001       000 - 111                .72 - .79		201.222.5.72       201.222.5.73 thru 201.222.5.78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11	01010       000 - 111                .80 - .87		201.222.5.80       201.222.5.81 thru 201.222.5.86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12	01011       000 - 111                .88 - .95		201.222.5.88       201.222.5.89 thru 201.222.5.94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13	01100       000 - 111                .96 - 103	201.222.5.96       201.222.5.97 thru 201.222.5.--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..	.…….       -----------                 ----------	---------------	        -------------------------------------	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32	11111       000 - 111 	       . 248- 255	201.222.5.248      201.222.5.249 thru 201.222.5.254</a:t>
            </a:r>
            <a:endParaRPr lang="en-US" altLang="en-US" sz="3200" dirty="0">
              <a:solidFill>
                <a:srgbClr val="000066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58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Step 11.  Determine Broadcast Addresses of  Each Subnet: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188396" y="1977451"/>
            <a:ext cx="84582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32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                         </a:t>
            </a:r>
            <a:r>
              <a:rPr lang="en-US" altLang="en-US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Range of </a:t>
            </a: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     </a:t>
            </a:r>
            <a:r>
              <a:rPr lang="en-US" altLang="en-US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Decimal</a:t>
            </a: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  </a:t>
            </a:r>
            <a:r>
              <a:rPr lang="en-US" altLang="en-US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Subnet	</a:t>
            </a: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en-US" altLang="en-US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Host</a:t>
            </a: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                                             </a:t>
            </a:r>
            <a:r>
              <a:rPr lang="en-US" altLang="en-US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Broadcast</a:t>
            </a:r>
          </a:p>
          <a:p>
            <a:pPr>
              <a:buFontTx/>
              <a:buNone/>
            </a:pPr>
            <a:r>
              <a:rPr lang="en-US" altLang="en-US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#</a:t>
            </a: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 </a:t>
            </a:r>
            <a:r>
              <a:rPr lang="en-US" altLang="en-US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Subnetwork</a:t>
            </a: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</a:t>
            </a:r>
            <a:r>
              <a:rPr lang="en-US" altLang="en-US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Host #</a:t>
            </a:r>
            <a:r>
              <a:rPr lang="ja-JP" altLang="en-US" sz="1400" u="sng" dirty="0">
                <a:solidFill>
                  <a:srgbClr val="000066"/>
                </a:solidFill>
                <a:cs typeface="Arial" panose="020B0604020202020204" pitchFamily="34" charset="0"/>
              </a:rPr>
              <a:t>’</a:t>
            </a:r>
            <a:r>
              <a:rPr lang="en-US" altLang="ja-JP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</a:t>
            </a:r>
            <a:r>
              <a:rPr lang="en-US" altLang="ja-JP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       </a:t>
            </a:r>
            <a:r>
              <a:rPr lang="en-US" altLang="ja-JP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Host #</a:t>
            </a:r>
            <a:r>
              <a:rPr lang="ja-JP" altLang="en-US" sz="1400" u="sng" dirty="0">
                <a:solidFill>
                  <a:srgbClr val="000066"/>
                </a:solidFill>
                <a:cs typeface="Arial" panose="020B0604020202020204" pitchFamily="34" charset="0"/>
              </a:rPr>
              <a:t>’</a:t>
            </a:r>
            <a:r>
              <a:rPr lang="en-US" altLang="ja-JP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s</a:t>
            </a:r>
            <a:r>
              <a:rPr lang="en-US" altLang="ja-JP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  </a:t>
            </a:r>
            <a:r>
              <a:rPr lang="en-US" altLang="ja-JP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Address </a:t>
            </a:r>
            <a:r>
              <a:rPr lang="en-US" altLang="ja-JP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	 </a:t>
            </a:r>
            <a:r>
              <a:rPr lang="en-US" altLang="ja-JP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Address Range</a:t>
            </a:r>
            <a:r>
              <a:rPr lang="en-US" altLang="ja-JP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                             </a:t>
            </a:r>
            <a:r>
              <a:rPr lang="en-US" altLang="ja-JP" sz="1400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Address	      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	00000       000 – 111      .0 -  .7       201.222.5.0	  201.222.5.1   thru 201.222.5.6       201.222.5.7   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2	00001       000 - 111       .8 -  .15     201.222.5.8         201.222.5.9   thru 201.222.5.14    201.222.5.15 	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3	00010       000 - 111     .16 - .23      201.222.5.16       201.222.5.17 thru 201.222.5.22    201.222.5.23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4	00011       000 - 111     .24 - .31      201.222.5.24       201.222.5.25 thru 201.222.5.30    201.222.5.31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5	00100       000 - 111     .32 - .39      201.222.5.32       201,222,5,33 thru 201.222.5.38    201.222.5,39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6	00101       000 - 111     .40 - .47      201.222.5.40       201.222.5.41 thru 201.222.5.46    201.222.5.47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7	00110       000 - 111     .48 - .55      201.222.5.48       201.222.5.49 thru 201.222.5.54    201.222.5.55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8	00111       000 - 111     .56 - .63      201.222.5.56       201.222.5.57 thru 201.222.5.62    201.222.5.63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9	01000       000 - 111     .64 - .71      201.222.5.64       201.222.5.65 thru 201.222.5.70    201.222.5.71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10	01001       000 - 111     .72 - .79      201.222.5.72       201.222.5.73 thru 201.222.5.78    201.222.5.79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11	01010       000 - 111     .80 - .87      201.222.5.80       201.222.5.81 thru 201.222.5.86    201.222.5.87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12	01011       000 - 111     .88 - .95      201.222.5.88       201.222.5.89 thru 201.222.5.94    201.222.5.95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13	01100       000 - 111     .96 - 103     201.222.5.96       201.222.5.97 thru 201.222.5.--     ----------------	 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..	.…….       -----------      ----------      ---------------	   -------------------------------------     ----------------	   </a:t>
            </a:r>
          </a:p>
          <a:p>
            <a:pPr>
              <a:buFontTx/>
              <a:buNone/>
            </a:pPr>
            <a:r>
              <a:rPr lang="en-US" altLang="en-US" sz="1400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	32	11111     </a:t>
            </a:r>
            <a:endParaRPr lang="en-US" altLang="en-US" sz="3200" dirty="0">
              <a:solidFill>
                <a:srgbClr val="000066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55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Step 12.  Determine the subnet mask for network 201.222.5.0 (remember that 5 bits were borrowed):</a:t>
            </a:r>
          </a:p>
          <a:p>
            <a:pPr>
              <a:buFontTx/>
              <a:buNone/>
            </a:pPr>
            <a:r>
              <a:rPr lang="en-US" altLang="en-US" dirty="0"/>
              <a:t>		     11111111.11111111.11111111.11111 000</a:t>
            </a:r>
          </a:p>
          <a:p>
            <a:pPr>
              <a:buFontTx/>
              <a:buNone/>
            </a:pPr>
            <a:r>
              <a:rPr lang="en-US" altLang="en-US" dirty="0"/>
              <a:t>              Network    </a:t>
            </a:r>
            <a:r>
              <a:rPr lang="en-US" altLang="en-US" dirty="0" err="1"/>
              <a:t>Network</a:t>
            </a:r>
            <a:r>
              <a:rPr lang="en-US" altLang="en-US" dirty="0"/>
              <a:t>    </a:t>
            </a:r>
            <a:r>
              <a:rPr lang="en-US" altLang="en-US" dirty="0" err="1"/>
              <a:t>Network</a:t>
            </a:r>
            <a:r>
              <a:rPr lang="en-US" altLang="en-US" dirty="0"/>
              <a:t>    Subnet Host</a:t>
            </a:r>
            <a:endParaRPr lang="en-US" altLang="en-US" sz="1600" dirty="0"/>
          </a:p>
          <a:p>
            <a:pPr marL="463550" lvl="1" indent="0">
              <a:buNone/>
            </a:pPr>
            <a:endParaRPr lang="en-US" altLang="en-US" dirty="0"/>
          </a:p>
          <a:p>
            <a:r>
              <a:rPr lang="en-US" altLang="en-US" dirty="0"/>
              <a:t>A data frame with a </a:t>
            </a:r>
            <a:r>
              <a:rPr lang="en-US" altLang="en-US" i="1" dirty="0"/>
              <a:t>destination IP Address</a:t>
            </a:r>
            <a:r>
              <a:rPr lang="en-US" altLang="en-US" dirty="0"/>
              <a:t> </a:t>
            </a:r>
            <a:r>
              <a:rPr lang="en-US" altLang="en-US" i="1" dirty="0"/>
              <a:t>of 201.222.5.21</a:t>
            </a:r>
            <a:r>
              <a:rPr lang="en-US" altLang="en-US" dirty="0"/>
              <a:t> would be used by the router, along with the </a:t>
            </a:r>
            <a:r>
              <a:rPr lang="en-US" altLang="en-US" i="1" dirty="0" err="1"/>
              <a:t>submask</a:t>
            </a:r>
            <a:r>
              <a:rPr lang="en-US" altLang="en-US" i="1" dirty="0"/>
              <a:t> of 255.255.255.248</a:t>
            </a:r>
            <a:r>
              <a:rPr lang="en-US" altLang="en-US" dirty="0"/>
              <a:t>, to determine the correct subnet to switch the data to in the switching process: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79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673C0F-EEA6-3549-BFCE-D83173D8E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790" y="1409001"/>
            <a:ext cx="5557988" cy="4841896"/>
          </a:xfrm>
        </p:spPr>
        <p:txBody>
          <a:bodyPr>
            <a:normAutofit/>
          </a:bodyPr>
          <a:lstStyle/>
          <a:p>
            <a:pPr indent="-293688"/>
            <a:r>
              <a:rPr lang="en-US" altLang="en-US" sz="3200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IP address: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32-bit identifier associated with each host or router </a:t>
            </a:r>
            <a:r>
              <a:rPr lang="en-US" altLang="en-US" i="1" dirty="0">
                <a:solidFill>
                  <a:srgbClr val="0000A3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interface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</a:p>
          <a:p>
            <a:pPr indent="-293688"/>
            <a:r>
              <a:rPr lang="en-US" altLang="en-US" sz="3200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interface: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connection between host/router and physical link</a:t>
            </a:r>
          </a:p>
          <a:p>
            <a:pPr marL="522288" lvl="1" indent="-298450"/>
            <a:r>
              <a:rPr lang="en-US" altLang="en-US" sz="2800" dirty="0">
                <a:ea typeface="ＭＳ Ｐゴシック" panose="020B0600070205080204" pitchFamily="34" charset="-128"/>
              </a:rPr>
              <a:t>router’</a:t>
            </a:r>
            <a:r>
              <a:rPr lang="en-US" altLang="ja-JP" sz="2800" dirty="0">
                <a:ea typeface="ＭＳ Ｐゴシック" panose="020B0600070205080204" pitchFamily="34" charset="-128"/>
              </a:rPr>
              <a:t>s typically have multiple interfaces</a:t>
            </a:r>
          </a:p>
          <a:p>
            <a:pPr marL="522288" lvl="1" indent="-298450"/>
            <a:r>
              <a:rPr lang="en-US" altLang="en-US" sz="2800" dirty="0">
                <a:ea typeface="ＭＳ Ｐゴシック" panose="020B0600070205080204" pitchFamily="34" charset="-128"/>
              </a:rPr>
              <a:t>host typically has one or two interfaces </a:t>
            </a:r>
            <a:r>
              <a:rPr lang="en-US" altLang="en-US" dirty="0">
                <a:ea typeface="ＭＳ Ｐゴシック" panose="020B0600070205080204" pitchFamily="34" charset="-128"/>
              </a:rPr>
              <a:t>(e.g., wired Ethernet, wireless 802.11)</a:t>
            </a:r>
          </a:p>
          <a:p>
            <a:pPr marL="298450" indent="0">
              <a:buNone/>
            </a:pPr>
            <a:endParaRPr lang="en-US" altLang="en-US" sz="3200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IP addressing: introduction</a:t>
            </a:r>
            <a:endParaRPr lang="en-US" dirty="0"/>
          </a:p>
        </p:txBody>
      </p:sp>
      <p:sp>
        <p:nvSpPr>
          <p:cNvPr id="72" name="Freeform 140">
            <a:extLst>
              <a:ext uri="{FF2B5EF4-FFF2-40B4-BE49-F238E27FC236}">
                <a16:creationId xmlns:a16="http://schemas.microsoft.com/office/drawing/2014/main" id="{3A8F319D-9F74-944C-9EB6-024B82E69F2A}"/>
              </a:ext>
            </a:extLst>
          </p:cNvPr>
          <p:cNvSpPr>
            <a:spLocks/>
          </p:cNvSpPr>
          <p:nvPr/>
        </p:nvSpPr>
        <p:spPr bwMode="auto">
          <a:xfrm rot="16200000">
            <a:off x="8946356" y="3046530"/>
            <a:ext cx="846137" cy="1593850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Freeform 140">
            <a:extLst>
              <a:ext uri="{FF2B5EF4-FFF2-40B4-BE49-F238E27FC236}">
                <a16:creationId xmlns:a16="http://schemas.microsoft.com/office/drawing/2014/main" id="{624F0496-7420-2147-A497-D1252EA7020B}"/>
              </a:ext>
            </a:extLst>
          </p:cNvPr>
          <p:cNvSpPr>
            <a:spLocks/>
          </p:cNvSpPr>
          <p:nvPr/>
        </p:nvSpPr>
        <p:spPr bwMode="auto">
          <a:xfrm rot="10800000">
            <a:off x="9944100" y="1720173"/>
            <a:ext cx="846138" cy="1593850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" name="Freeform 140">
            <a:extLst>
              <a:ext uri="{FF2B5EF4-FFF2-40B4-BE49-F238E27FC236}">
                <a16:creationId xmlns:a16="http://schemas.microsoft.com/office/drawing/2014/main" id="{F5A46523-A2FE-EB43-8849-332D81F5BCF4}"/>
              </a:ext>
            </a:extLst>
          </p:cNvPr>
          <p:cNvSpPr>
            <a:spLocks/>
          </p:cNvSpPr>
          <p:nvPr/>
        </p:nvSpPr>
        <p:spPr bwMode="auto">
          <a:xfrm>
            <a:off x="7908925" y="1302661"/>
            <a:ext cx="1038225" cy="1927225"/>
          </a:xfrm>
          <a:custGeom>
            <a:avLst/>
            <a:gdLst>
              <a:gd name="T0" fmla="*/ 2147483647 w 1223"/>
              <a:gd name="T1" fmla="*/ 2147483647 h 1291"/>
              <a:gd name="T2" fmla="*/ 2147483647 w 1223"/>
              <a:gd name="T3" fmla="*/ 2147483647 h 1291"/>
              <a:gd name="T4" fmla="*/ 2147483647 w 1223"/>
              <a:gd name="T5" fmla="*/ 2147483647 h 1291"/>
              <a:gd name="T6" fmla="*/ 2147483647 w 1223"/>
              <a:gd name="T7" fmla="*/ 2147483647 h 1291"/>
              <a:gd name="T8" fmla="*/ 2147483647 w 1223"/>
              <a:gd name="T9" fmla="*/ 2147483647 h 1291"/>
              <a:gd name="T10" fmla="*/ 2147483647 w 1223"/>
              <a:gd name="T11" fmla="*/ 2147483647 h 1291"/>
              <a:gd name="T12" fmla="*/ 2147483647 w 1223"/>
              <a:gd name="T13" fmla="*/ 2147483647 h 1291"/>
              <a:gd name="T14" fmla="*/ 2147483647 w 1223"/>
              <a:gd name="T15" fmla="*/ 2147483647 h 1291"/>
              <a:gd name="T16" fmla="*/ 2147483647 w 1223"/>
              <a:gd name="T17" fmla="*/ 2147483647 h 1291"/>
              <a:gd name="T18" fmla="*/ 2147483647 w 1223"/>
              <a:gd name="T19" fmla="*/ 2147483647 h 1291"/>
              <a:gd name="T20" fmla="*/ 2147483647 w 1223"/>
              <a:gd name="T21" fmla="*/ 2147483647 h 1291"/>
              <a:gd name="T22" fmla="*/ 2147483647 w 1223"/>
              <a:gd name="T23" fmla="*/ 2147483647 h 1291"/>
              <a:gd name="T24" fmla="*/ 2147483647 w 1223"/>
              <a:gd name="T25" fmla="*/ 2147483647 h 1291"/>
              <a:gd name="T26" fmla="*/ 2147483647 w 1223"/>
              <a:gd name="T27" fmla="*/ 2147483647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5" name="Text Box 26">
            <a:extLst>
              <a:ext uri="{FF2B5EF4-FFF2-40B4-BE49-F238E27FC236}">
                <a16:creationId xmlns:a16="http://schemas.microsoft.com/office/drawing/2014/main" id="{52559523-8E51-E745-84E2-F95862F13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1388" y="1132798"/>
            <a:ext cx="8255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76" name="Group 27">
            <a:extLst>
              <a:ext uri="{FF2B5EF4-FFF2-40B4-BE49-F238E27FC236}">
                <a16:creationId xmlns:a16="http://schemas.microsoft.com/office/drawing/2014/main" id="{2A18DB91-39D9-E244-B5AB-473130FADF77}"/>
              </a:ext>
            </a:extLst>
          </p:cNvPr>
          <p:cNvGrpSpPr>
            <a:grpSpLocks/>
          </p:cNvGrpSpPr>
          <p:nvPr/>
        </p:nvGrpSpPr>
        <p:grpSpPr bwMode="auto">
          <a:xfrm>
            <a:off x="6557963" y="2093236"/>
            <a:ext cx="920750" cy="276225"/>
            <a:chOff x="3251" y="608"/>
            <a:chExt cx="580" cy="174"/>
          </a:xfrm>
        </p:grpSpPr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189CA005-145E-8943-BBD3-B29300620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6" y="657"/>
              <a:ext cx="525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" name="Text Box 29">
              <a:extLst>
                <a:ext uri="{FF2B5EF4-FFF2-40B4-BE49-F238E27FC236}">
                  <a16:creationId xmlns:a16="http://schemas.microsoft.com/office/drawing/2014/main" id="{BA441ECA-99C1-8049-8D70-2692D3B32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608"/>
              <a:ext cx="52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223.1.1.2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79" name="Text Box 30">
            <a:extLst>
              <a:ext uri="{FF2B5EF4-FFF2-40B4-BE49-F238E27FC236}">
                <a16:creationId xmlns:a16="http://schemas.microsoft.com/office/drawing/2014/main" id="{02D7B601-F8DE-844D-AD24-51A8D9C2A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6163" y="3088598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223.1.1.3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0" name="Text Box 31">
            <a:extLst>
              <a:ext uri="{FF2B5EF4-FFF2-40B4-BE49-F238E27FC236}">
                <a16:creationId xmlns:a16="http://schemas.microsoft.com/office/drawing/2014/main" id="{BCADDA8C-EA1C-904B-8DA4-6A72A1241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5672" y="2275798"/>
            <a:ext cx="827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223.1.1.4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" name="Text Box 33">
            <a:extLst>
              <a:ext uri="{FF2B5EF4-FFF2-40B4-BE49-F238E27FC236}">
                <a16:creationId xmlns:a16="http://schemas.microsoft.com/office/drawing/2014/main" id="{AE31EC96-C105-D14D-8C04-3BD61FB4C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8749" y="2277157"/>
            <a:ext cx="8270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223.1.2.9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6" name="Text Box 41">
            <a:extLst>
              <a:ext uri="{FF2B5EF4-FFF2-40B4-BE49-F238E27FC236}">
                <a16:creationId xmlns:a16="http://schemas.microsoft.com/office/drawing/2014/main" id="{145B44AE-DC22-5544-86B9-CB3075DF6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8207" y="3220134"/>
            <a:ext cx="827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223.1.2.2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7" name="Text Box 44">
            <a:extLst>
              <a:ext uri="{FF2B5EF4-FFF2-40B4-BE49-F238E27FC236}">
                <a16:creationId xmlns:a16="http://schemas.microsoft.com/office/drawing/2014/main" id="{6AF41440-BFCD-7D40-8F46-791DB74E2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7612" y="1703391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Line 45">
            <a:extLst>
              <a:ext uri="{FF2B5EF4-FFF2-40B4-BE49-F238E27FC236}">
                <a16:creationId xmlns:a16="http://schemas.microsoft.com/office/drawing/2014/main" id="{773ED556-22D0-4A49-A6DD-CE13868A640B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9900" y="2735036"/>
            <a:ext cx="0" cy="8790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1" name="Text Box 53">
            <a:extLst>
              <a:ext uri="{FF2B5EF4-FFF2-40B4-BE49-F238E27FC236}">
                <a16:creationId xmlns:a16="http://schemas.microsoft.com/office/drawing/2014/main" id="{3808F6CD-9581-5747-8EAE-2804DA864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5213" y="4195086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223.1.3.2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2" name="Text Box 56">
            <a:extLst>
              <a:ext uri="{FF2B5EF4-FFF2-40B4-BE49-F238E27FC236}">
                <a16:creationId xmlns:a16="http://schemas.microsoft.com/office/drawing/2014/main" id="{F622C914-8BCA-2845-A02E-216107E49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2200" y="4199848"/>
            <a:ext cx="82708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223.1.3.1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93" name="Group 57">
            <a:extLst>
              <a:ext uri="{FF2B5EF4-FFF2-40B4-BE49-F238E27FC236}">
                <a16:creationId xmlns:a16="http://schemas.microsoft.com/office/drawing/2014/main" id="{D5377E55-C016-994A-953D-A9C5387C24E5}"/>
              </a:ext>
            </a:extLst>
          </p:cNvPr>
          <p:cNvGrpSpPr>
            <a:grpSpLocks/>
          </p:cNvGrpSpPr>
          <p:nvPr/>
        </p:nvGrpSpPr>
        <p:grpSpPr bwMode="auto">
          <a:xfrm>
            <a:off x="8885238" y="2996523"/>
            <a:ext cx="912812" cy="276225"/>
            <a:chOff x="4550" y="1257"/>
            <a:chExt cx="575" cy="174"/>
          </a:xfrm>
        </p:grpSpPr>
        <p:sp>
          <p:nvSpPr>
            <p:cNvPr id="94" name="Rectangle 58">
              <a:extLst>
                <a:ext uri="{FF2B5EF4-FFF2-40B4-BE49-F238E27FC236}">
                  <a16:creationId xmlns:a16="http://schemas.microsoft.com/office/drawing/2014/main" id="{670C8D72-BBFA-B140-9080-38230AA13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" name="Text Box 59">
              <a:extLst>
                <a:ext uri="{FF2B5EF4-FFF2-40B4-BE49-F238E27FC236}">
                  <a16:creationId xmlns:a16="http://schemas.microsoft.com/office/drawing/2014/main" id="{5713FF42-7904-ED48-91F6-585EA4E69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0" y="1257"/>
              <a:ext cx="57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223.1.3.27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D9023E0-376B-B146-94EA-438BC342A185}"/>
              </a:ext>
            </a:extLst>
          </p:cNvPr>
          <p:cNvGrpSpPr/>
          <p:nvPr/>
        </p:nvGrpSpPr>
        <p:grpSpPr>
          <a:xfrm>
            <a:off x="6858453" y="5763539"/>
            <a:ext cx="5043488" cy="947504"/>
            <a:chOff x="6727825" y="5192036"/>
            <a:chExt cx="5043488" cy="822325"/>
          </a:xfrm>
        </p:grpSpPr>
        <p:sp>
          <p:nvSpPr>
            <p:cNvPr id="96" name="Text Box 60">
              <a:extLst>
                <a:ext uri="{FF2B5EF4-FFF2-40B4-BE49-F238E27FC236}">
                  <a16:creationId xmlns:a16="http://schemas.microsoft.com/office/drawing/2014/main" id="{A066F6CC-B2A4-4A44-A6F3-7443C298B7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7825" y="5192036"/>
              <a:ext cx="504348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223.1.1.1 = 11011111 00000001 00000001 00000001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" name="Freeform 61">
              <a:extLst>
                <a:ext uri="{FF2B5EF4-FFF2-40B4-BE49-F238E27FC236}">
                  <a16:creationId xmlns:a16="http://schemas.microsoft.com/office/drawing/2014/main" id="{9A73E928-E5EB-C34D-88B7-58A021715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5750" y="5447623"/>
              <a:ext cx="892175" cy="92075"/>
            </a:xfrm>
            <a:custGeom>
              <a:avLst/>
              <a:gdLst>
                <a:gd name="T0" fmla="*/ 0 w 562"/>
                <a:gd name="T1" fmla="*/ 0 h 58"/>
                <a:gd name="T2" fmla="*/ 0 w 562"/>
                <a:gd name="T3" fmla="*/ 2147483647 h 58"/>
                <a:gd name="T4" fmla="*/ 2147483647 w 562"/>
                <a:gd name="T5" fmla="*/ 2147483647 h 58"/>
                <a:gd name="T6" fmla="*/ 2147483647 w 562"/>
                <a:gd name="T7" fmla="*/ 2147483647 h 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2"/>
                <a:gd name="T13" fmla="*/ 0 h 58"/>
                <a:gd name="T14" fmla="*/ 562 w 562"/>
                <a:gd name="T15" fmla="*/ 58 h 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2" h="58">
                  <a:moveTo>
                    <a:pt x="0" y="0"/>
                  </a:moveTo>
                  <a:lnTo>
                    <a:pt x="0" y="58"/>
                  </a:lnTo>
                  <a:lnTo>
                    <a:pt x="562" y="58"/>
                  </a:lnTo>
                  <a:lnTo>
                    <a:pt x="562" y="16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" name="Freeform 62">
              <a:extLst>
                <a:ext uri="{FF2B5EF4-FFF2-40B4-BE49-F238E27FC236}">
                  <a16:creationId xmlns:a16="http://schemas.microsoft.com/office/drawing/2014/main" id="{6E3CCDCB-8017-6145-9139-4CD2DE6C4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7775" y="5466673"/>
              <a:ext cx="892175" cy="79375"/>
            </a:xfrm>
            <a:custGeom>
              <a:avLst/>
              <a:gdLst>
                <a:gd name="T0" fmla="*/ 0 w 562"/>
                <a:gd name="T1" fmla="*/ 0 h 50"/>
                <a:gd name="T2" fmla="*/ 0 w 562"/>
                <a:gd name="T3" fmla="*/ 2147483647 h 50"/>
                <a:gd name="T4" fmla="*/ 2147483647 w 562"/>
                <a:gd name="T5" fmla="*/ 2147483647 h 50"/>
                <a:gd name="T6" fmla="*/ 2147483647 w 562"/>
                <a:gd name="T7" fmla="*/ 2147483647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2"/>
                <a:gd name="T13" fmla="*/ 0 h 50"/>
                <a:gd name="T14" fmla="*/ 562 w 562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2" h="50">
                  <a:moveTo>
                    <a:pt x="0" y="0"/>
                  </a:moveTo>
                  <a:lnTo>
                    <a:pt x="0" y="50"/>
                  </a:lnTo>
                  <a:lnTo>
                    <a:pt x="562" y="50"/>
                  </a:lnTo>
                  <a:lnTo>
                    <a:pt x="562" y="8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" name="Freeform 63">
              <a:extLst>
                <a:ext uri="{FF2B5EF4-FFF2-40B4-BE49-F238E27FC236}">
                  <a16:creationId xmlns:a16="http://schemas.microsoft.com/office/drawing/2014/main" id="{4CAD5E46-231E-D24C-B38B-034B68E2C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2975" y="5469848"/>
              <a:ext cx="869950" cy="79375"/>
            </a:xfrm>
            <a:custGeom>
              <a:avLst/>
              <a:gdLst>
                <a:gd name="T0" fmla="*/ 0 w 562"/>
                <a:gd name="T1" fmla="*/ 0 h 50"/>
                <a:gd name="T2" fmla="*/ 0 w 562"/>
                <a:gd name="T3" fmla="*/ 2147483647 h 50"/>
                <a:gd name="T4" fmla="*/ 2147483647 w 562"/>
                <a:gd name="T5" fmla="*/ 2147483647 h 50"/>
                <a:gd name="T6" fmla="*/ 2147483647 w 562"/>
                <a:gd name="T7" fmla="*/ 2147483647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2"/>
                <a:gd name="T13" fmla="*/ 0 h 50"/>
                <a:gd name="T14" fmla="*/ 562 w 562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2" h="50">
                  <a:moveTo>
                    <a:pt x="0" y="0"/>
                  </a:moveTo>
                  <a:lnTo>
                    <a:pt x="0" y="50"/>
                  </a:lnTo>
                  <a:lnTo>
                    <a:pt x="562" y="50"/>
                  </a:lnTo>
                  <a:lnTo>
                    <a:pt x="562" y="8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0" name="Freeform 64">
              <a:extLst>
                <a:ext uri="{FF2B5EF4-FFF2-40B4-BE49-F238E27FC236}">
                  <a16:creationId xmlns:a16="http://schemas.microsoft.com/office/drawing/2014/main" id="{B6CE1C10-59DE-0245-A89C-98BE0ADAB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8175" y="5473023"/>
              <a:ext cx="869950" cy="79375"/>
            </a:xfrm>
            <a:custGeom>
              <a:avLst/>
              <a:gdLst>
                <a:gd name="T0" fmla="*/ 0 w 562"/>
                <a:gd name="T1" fmla="*/ 0 h 50"/>
                <a:gd name="T2" fmla="*/ 0 w 562"/>
                <a:gd name="T3" fmla="*/ 2147483647 h 50"/>
                <a:gd name="T4" fmla="*/ 2147483647 w 562"/>
                <a:gd name="T5" fmla="*/ 2147483647 h 50"/>
                <a:gd name="T6" fmla="*/ 2147483647 w 562"/>
                <a:gd name="T7" fmla="*/ 2147483647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2"/>
                <a:gd name="T13" fmla="*/ 0 h 50"/>
                <a:gd name="T14" fmla="*/ 562 w 562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2" h="50">
                  <a:moveTo>
                    <a:pt x="0" y="0"/>
                  </a:moveTo>
                  <a:lnTo>
                    <a:pt x="0" y="50"/>
                  </a:lnTo>
                  <a:lnTo>
                    <a:pt x="562" y="50"/>
                  </a:lnTo>
                  <a:lnTo>
                    <a:pt x="562" y="8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1" name="Text Box 65">
              <a:extLst>
                <a:ext uri="{FF2B5EF4-FFF2-40B4-BE49-F238E27FC236}">
                  <a16:creationId xmlns:a16="http://schemas.microsoft.com/office/drawing/2014/main" id="{D8583DB0-93E6-B34D-8D84-B23CC6B141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04188" y="5668286"/>
              <a:ext cx="522287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2" name="Text Box 66">
              <a:extLst>
                <a:ext uri="{FF2B5EF4-FFF2-40B4-BE49-F238E27FC236}">
                  <a16:creationId xmlns:a16="http://schemas.microsoft.com/office/drawing/2014/main" id="{5A50F148-C8B4-0A47-A5A3-A5F1D09A19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47175" y="5677811"/>
              <a:ext cx="29686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3" name="Text Box 67">
              <a:extLst>
                <a:ext uri="{FF2B5EF4-FFF2-40B4-BE49-F238E27FC236}">
                  <a16:creationId xmlns:a16="http://schemas.microsoft.com/office/drawing/2014/main" id="{801EE6AC-16BB-1F4E-9CEA-3B85212BDE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04563" y="5677811"/>
              <a:ext cx="2968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4" name="Text Box 68">
              <a:extLst>
                <a:ext uri="{FF2B5EF4-FFF2-40B4-BE49-F238E27FC236}">
                  <a16:creationId xmlns:a16="http://schemas.microsoft.com/office/drawing/2014/main" id="{2C7F9B6A-D7EB-C04D-A00B-14BBA0AFEF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5388" y="5677811"/>
              <a:ext cx="2968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5" name="Group 73">
            <a:extLst>
              <a:ext uri="{FF2B5EF4-FFF2-40B4-BE49-F238E27FC236}">
                <a16:creationId xmlns:a16="http://schemas.microsoft.com/office/drawing/2014/main" id="{BEA334FB-481B-E049-A8E8-9D0AC1C04FEA}"/>
              </a:ext>
            </a:extLst>
          </p:cNvPr>
          <p:cNvGrpSpPr>
            <a:grpSpLocks/>
          </p:cNvGrpSpPr>
          <p:nvPr/>
        </p:nvGrpSpPr>
        <p:grpSpPr bwMode="auto">
          <a:xfrm>
            <a:off x="7116763" y="1378861"/>
            <a:ext cx="641350" cy="558800"/>
            <a:chOff x="-44" y="1473"/>
            <a:chExt cx="981" cy="1105"/>
          </a:xfrm>
        </p:grpSpPr>
        <p:pic>
          <p:nvPicPr>
            <p:cNvPr id="106" name="Picture 74" descr="desktop_computer_stylized_medium">
              <a:extLst>
                <a:ext uri="{FF2B5EF4-FFF2-40B4-BE49-F238E27FC236}">
                  <a16:creationId xmlns:a16="http://schemas.microsoft.com/office/drawing/2014/main" id="{0FB216A8-4F98-AA46-B532-32518B83E6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Freeform 75">
              <a:extLst>
                <a:ext uri="{FF2B5EF4-FFF2-40B4-BE49-F238E27FC236}">
                  <a16:creationId xmlns:a16="http://schemas.microsoft.com/office/drawing/2014/main" id="{871AC4D7-8642-7D44-9317-417B5F8F85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8" name="Group 80">
            <a:extLst>
              <a:ext uri="{FF2B5EF4-FFF2-40B4-BE49-F238E27FC236}">
                <a16:creationId xmlns:a16="http://schemas.microsoft.com/office/drawing/2014/main" id="{0EF95EC3-C2D4-9E4C-9521-F92B5B88AB29}"/>
              </a:ext>
            </a:extLst>
          </p:cNvPr>
          <p:cNvGrpSpPr>
            <a:grpSpLocks/>
          </p:cNvGrpSpPr>
          <p:nvPr/>
        </p:nvGrpSpPr>
        <p:grpSpPr bwMode="auto">
          <a:xfrm>
            <a:off x="7112000" y="1977348"/>
            <a:ext cx="641350" cy="558800"/>
            <a:chOff x="-44" y="1473"/>
            <a:chExt cx="981" cy="1105"/>
          </a:xfrm>
        </p:grpSpPr>
        <p:pic>
          <p:nvPicPr>
            <p:cNvPr id="109" name="Picture 81" descr="desktop_computer_stylized_medium">
              <a:extLst>
                <a:ext uri="{FF2B5EF4-FFF2-40B4-BE49-F238E27FC236}">
                  <a16:creationId xmlns:a16="http://schemas.microsoft.com/office/drawing/2014/main" id="{BE8FC295-C7B7-C84A-9639-AAA684958A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Freeform 82">
              <a:extLst>
                <a:ext uri="{FF2B5EF4-FFF2-40B4-BE49-F238E27FC236}">
                  <a16:creationId xmlns:a16="http://schemas.microsoft.com/office/drawing/2014/main" id="{31D155CD-E402-954B-8FA1-5955CB0585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1" name="Group 83">
            <a:extLst>
              <a:ext uri="{FF2B5EF4-FFF2-40B4-BE49-F238E27FC236}">
                <a16:creationId xmlns:a16="http://schemas.microsoft.com/office/drawing/2014/main" id="{BF765BCF-419D-4F4C-A66F-45A7F9698141}"/>
              </a:ext>
            </a:extLst>
          </p:cNvPr>
          <p:cNvGrpSpPr>
            <a:grpSpLocks/>
          </p:cNvGrpSpPr>
          <p:nvPr/>
        </p:nvGrpSpPr>
        <p:grpSpPr bwMode="auto">
          <a:xfrm>
            <a:off x="7140575" y="2586948"/>
            <a:ext cx="641350" cy="558800"/>
            <a:chOff x="-44" y="1473"/>
            <a:chExt cx="981" cy="1105"/>
          </a:xfrm>
        </p:grpSpPr>
        <p:pic>
          <p:nvPicPr>
            <p:cNvPr id="112" name="Picture 84" descr="desktop_computer_stylized_medium">
              <a:extLst>
                <a:ext uri="{FF2B5EF4-FFF2-40B4-BE49-F238E27FC236}">
                  <a16:creationId xmlns:a16="http://schemas.microsoft.com/office/drawing/2014/main" id="{84119354-B347-3240-8A47-9B56540D7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Freeform 85">
              <a:extLst>
                <a:ext uri="{FF2B5EF4-FFF2-40B4-BE49-F238E27FC236}">
                  <a16:creationId xmlns:a16="http://schemas.microsoft.com/office/drawing/2014/main" id="{8CC47AE7-EF7A-D54F-96D6-26C222D4F8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4" name="Group 87">
            <a:extLst>
              <a:ext uri="{FF2B5EF4-FFF2-40B4-BE49-F238E27FC236}">
                <a16:creationId xmlns:a16="http://schemas.microsoft.com/office/drawing/2014/main" id="{9C4422EF-C252-1145-92D8-74A11BEA28D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799763" y="1536023"/>
            <a:ext cx="641350" cy="558800"/>
            <a:chOff x="-44" y="1473"/>
            <a:chExt cx="981" cy="1105"/>
          </a:xfrm>
        </p:grpSpPr>
        <p:pic>
          <p:nvPicPr>
            <p:cNvPr id="115" name="Picture 88" descr="desktop_computer_stylized_medium">
              <a:extLst>
                <a:ext uri="{FF2B5EF4-FFF2-40B4-BE49-F238E27FC236}">
                  <a16:creationId xmlns:a16="http://schemas.microsoft.com/office/drawing/2014/main" id="{3A21162C-4ABF-5B4D-B741-3AA5F44ADB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6" name="Freeform 89">
              <a:extLst>
                <a:ext uri="{FF2B5EF4-FFF2-40B4-BE49-F238E27FC236}">
                  <a16:creationId xmlns:a16="http://schemas.microsoft.com/office/drawing/2014/main" id="{8790702D-4218-6844-AB6C-19506FCB03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7" name="Group 90">
            <a:extLst>
              <a:ext uri="{FF2B5EF4-FFF2-40B4-BE49-F238E27FC236}">
                <a16:creationId xmlns:a16="http://schemas.microsoft.com/office/drawing/2014/main" id="{5150C92F-F48E-A84A-9BF4-E37FE68035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814050" y="2815548"/>
            <a:ext cx="641350" cy="558800"/>
            <a:chOff x="-44" y="1473"/>
            <a:chExt cx="981" cy="1105"/>
          </a:xfrm>
        </p:grpSpPr>
        <p:pic>
          <p:nvPicPr>
            <p:cNvPr id="118" name="Picture 91" descr="desktop_computer_stylized_medium">
              <a:extLst>
                <a:ext uri="{FF2B5EF4-FFF2-40B4-BE49-F238E27FC236}">
                  <a16:creationId xmlns:a16="http://schemas.microsoft.com/office/drawing/2014/main" id="{EFC7BB82-D0BA-FF48-BCED-67929C19E4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" name="Freeform 92">
              <a:extLst>
                <a:ext uri="{FF2B5EF4-FFF2-40B4-BE49-F238E27FC236}">
                  <a16:creationId xmlns:a16="http://schemas.microsoft.com/office/drawing/2014/main" id="{812216D8-CF55-8E49-93DB-7771EC121C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0" name="Group 93">
            <a:extLst>
              <a:ext uri="{FF2B5EF4-FFF2-40B4-BE49-F238E27FC236}">
                <a16:creationId xmlns:a16="http://schemas.microsoft.com/office/drawing/2014/main" id="{737C2567-35F0-FD42-AC57-E3D8F89E42E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715500" y="4339548"/>
            <a:ext cx="641350" cy="558800"/>
            <a:chOff x="-44" y="1473"/>
            <a:chExt cx="981" cy="1105"/>
          </a:xfrm>
        </p:grpSpPr>
        <p:pic>
          <p:nvPicPr>
            <p:cNvPr id="121" name="Picture 94" descr="desktop_computer_stylized_medium">
              <a:extLst>
                <a:ext uri="{FF2B5EF4-FFF2-40B4-BE49-F238E27FC236}">
                  <a16:creationId xmlns:a16="http://schemas.microsoft.com/office/drawing/2014/main" id="{1C8D42B4-68A5-5A41-9961-FA7E0721D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" name="Freeform 95">
              <a:extLst>
                <a:ext uri="{FF2B5EF4-FFF2-40B4-BE49-F238E27FC236}">
                  <a16:creationId xmlns:a16="http://schemas.microsoft.com/office/drawing/2014/main" id="{F4363C98-80EE-9645-8C79-355EF0EF3B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3" name="Group 96">
            <a:extLst>
              <a:ext uri="{FF2B5EF4-FFF2-40B4-BE49-F238E27FC236}">
                <a16:creationId xmlns:a16="http://schemas.microsoft.com/office/drawing/2014/main" id="{32AAD107-7119-2240-A3B7-72F4CCB7B2B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1863" y="4380823"/>
            <a:ext cx="641350" cy="558800"/>
            <a:chOff x="-44" y="1473"/>
            <a:chExt cx="981" cy="1105"/>
          </a:xfrm>
        </p:grpSpPr>
        <p:pic>
          <p:nvPicPr>
            <p:cNvPr id="124" name="Picture 97" descr="desktop_computer_stylized_medium">
              <a:extLst>
                <a:ext uri="{FF2B5EF4-FFF2-40B4-BE49-F238E27FC236}">
                  <a16:creationId xmlns:a16="http://schemas.microsoft.com/office/drawing/2014/main" id="{FCC6FBDB-2C4D-F445-9734-8B3341F22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" name="Freeform 98">
              <a:extLst>
                <a:ext uri="{FF2B5EF4-FFF2-40B4-BE49-F238E27FC236}">
                  <a16:creationId xmlns:a16="http://schemas.microsoft.com/office/drawing/2014/main" id="{1A19AAE9-A155-8743-989B-46EA585FAA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A0C9123-AD87-A346-AF7E-6DF9A3D0A7D6}"/>
              </a:ext>
            </a:extLst>
          </p:cNvPr>
          <p:cNvCxnSpPr/>
          <p:nvPr/>
        </p:nvCxnSpPr>
        <p:spPr>
          <a:xfrm>
            <a:off x="7697391" y="1785938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47B10D1-844A-3F47-AF5F-3612AD0EAC49}"/>
              </a:ext>
            </a:extLst>
          </p:cNvPr>
          <p:cNvCxnSpPr/>
          <p:nvPr/>
        </p:nvCxnSpPr>
        <p:spPr>
          <a:xfrm>
            <a:off x="7706916" y="2384823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E275ECC-2545-5C4F-BE9E-6DF07FE50305}"/>
              </a:ext>
            </a:extLst>
          </p:cNvPr>
          <p:cNvCxnSpPr/>
          <p:nvPr/>
        </p:nvCxnSpPr>
        <p:spPr>
          <a:xfrm>
            <a:off x="7734301" y="2997995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73C8E6C-F7C0-D64D-A175-D3A8315B2420}"/>
              </a:ext>
            </a:extLst>
          </p:cNvPr>
          <p:cNvCxnSpPr>
            <a:cxnSpLocks/>
          </p:cNvCxnSpPr>
          <p:nvPr/>
        </p:nvCxnSpPr>
        <p:spPr>
          <a:xfrm>
            <a:off x="8364512" y="2578622"/>
            <a:ext cx="7942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2EF0F843-DE7F-364D-8927-8C9FD555A1A1}"/>
              </a:ext>
            </a:extLst>
          </p:cNvPr>
          <p:cNvCxnSpPr>
            <a:cxnSpLocks/>
          </p:cNvCxnSpPr>
          <p:nvPr/>
        </p:nvCxnSpPr>
        <p:spPr>
          <a:xfrm>
            <a:off x="9547622" y="2584574"/>
            <a:ext cx="9754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7621971-34E0-CC48-A19B-037E3093111E}"/>
              </a:ext>
            </a:extLst>
          </p:cNvPr>
          <p:cNvGrpSpPr/>
          <p:nvPr/>
        </p:nvGrpSpPr>
        <p:grpSpPr>
          <a:xfrm>
            <a:off x="9053641" y="2438501"/>
            <a:ext cx="632991" cy="300938"/>
            <a:chOff x="7493876" y="2774731"/>
            <a:chExt cx="1481958" cy="894622"/>
          </a:xfrm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FB98C3C-BD15-1E4E-8161-5771358A56F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CCEC270-4E3D-3340-AFF2-3620AE4874F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6728EBC2-F374-244F-8DF6-ECD78FFF853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7FC2F874-C457-C14E-83DC-0F8852485FD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8029F755-13C4-CD49-A357-AE486E655D3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3A5A8F28-09DA-664C-9D32-7EA01040A22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2ECA3380-F117-EF47-A645-2BCD02B473A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8B16B123-90E4-CC49-BAA4-2F46F7790CF4}"/>
              </a:ext>
            </a:extLst>
          </p:cNvPr>
          <p:cNvCxnSpPr>
            <a:cxnSpLocks/>
          </p:cNvCxnSpPr>
          <p:nvPr/>
        </p:nvCxnSpPr>
        <p:spPr>
          <a:xfrm>
            <a:off x="10629900" y="1942421"/>
            <a:ext cx="2610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C116D14-B7A4-EB44-8E72-9EBE9B2F2631}"/>
              </a:ext>
            </a:extLst>
          </p:cNvPr>
          <p:cNvCxnSpPr>
            <a:cxnSpLocks/>
          </p:cNvCxnSpPr>
          <p:nvPr/>
        </p:nvCxnSpPr>
        <p:spPr>
          <a:xfrm>
            <a:off x="10631261" y="3225575"/>
            <a:ext cx="2610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9F4374DB-EDB7-BF47-BEE7-13F23178471B}"/>
              </a:ext>
            </a:extLst>
          </p:cNvPr>
          <p:cNvCxnSpPr/>
          <p:nvPr/>
        </p:nvCxnSpPr>
        <p:spPr>
          <a:xfrm>
            <a:off x="8740878" y="4181988"/>
            <a:ext cx="0" cy="232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E831BA1-71F0-6F41-9CC0-1AD07FE637CF}"/>
              </a:ext>
            </a:extLst>
          </p:cNvPr>
          <p:cNvCxnSpPr/>
          <p:nvPr/>
        </p:nvCxnSpPr>
        <p:spPr>
          <a:xfrm>
            <a:off x="9886336" y="4144298"/>
            <a:ext cx="0" cy="232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55EAAA2-638C-004F-963C-8953FB51B748}"/>
              </a:ext>
            </a:extLst>
          </p:cNvPr>
          <p:cNvSpPr txBox="1"/>
          <p:nvPr/>
        </p:nvSpPr>
        <p:spPr>
          <a:xfrm>
            <a:off x="6841671" y="5290457"/>
            <a:ext cx="4653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dotted-decimal IP address notation:</a:t>
            </a:r>
          </a:p>
        </p:txBody>
      </p:sp>
      <p:sp>
        <p:nvSpPr>
          <p:cNvPr id="71" name="Slide Number Placeholder 3">
            <a:extLst>
              <a:ext uri="{FF2B5EF4-FFF2-40B4-BE49-F238E27FC236}">
                <a16:creationId xmlns:a16="http://schemas.microsoft.com/office/drawing/2014/main" id="{94F87F8F-A53C-824C-9A6F-AF7997886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25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ja-JP" altLang="en-US" dirty="0">
                <a:solidFill>
                  <a:srgbClr val="000066"/>
                </a:solidFill>
                <a:cs typeface="Arial" panose="020B0604020202020204" pitchFamily="34" charset="0"/>
              </a:rPr>
              <a:t>“</a:t>
            </a:r>
            <a:r>
              <a:rPr lang="en-US" altLang="ja-JP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ANDING</a:t>
            </a:r>
            <a:r>
              <a:rPr lang="ja-JP" altLang="en-US" dirty="0">
                <a:solidFill>
                  <a:srgbClr val="000066"/>
                </a:solidFill>
                <a:cs typeface="Arial" panose="020B0604020202020204" pitchFamily="34" charset="0"/>
              </a:rPr>
              <a:t>”</a:t>
            </a:r>
            <a:r>
              <a:rPr lang="en-US" altLang="ja-JP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Process Performed by Router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IP Address:    11001001.11011110.00000101.00010101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Subnet Mask: </a:t>
            </a:r>
            <a:r>
              <a:rPr lang="en-US" altLang="en-US" u="sng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11111111.11111111.11111111.11111000</a:t>
            </a:r>
            <a:endParaRPr lang="en-US" altLang="en-US" dirty="0">
              <a:solidFill>
                <a:srgbClr val="000066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Subnet:           11001001.11011110.00000101.00010000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000066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  (Subnet in Decimal Dotted Notation:  201.222.5.16)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131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015" y="457200"/>
            <a:ext cx="7458075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665" y="2895600"/>
            <a:ext cx="5056188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265" y="2971800"/>
            <a:ext cx="3038475" cy="30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1847953" y="1595438"/>
            <a:ext cx="62039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dirty="0">
                <a:solidFill>
                  <a:srgbClr val="009900"/>
                </a:solidFill>
                <a:cs typeface="Arial" panose="020B0604020202020204" pitchFamily="34" charset="0"/>
              </a:rPr>
              <a:t>Also, figure out the </a:t>
            </a:r>
            <a:r>
              <a:rPr lang="en-US" altLang="en-US" b="1" dirty="0">
                <a:solidFill>
                  <a:srgbClr val="009900"/>
                </a:solidFill>
                <a:cs typeface="Arial" panose="020B0604020202020204" pitchFamily="34" charset="0"/>
              </a:rPr>
              <a:t>number of subnets </a:t>
            </a:r>
            <a:r>
              <a:rPr lang="en-US" altLang="en-US" dirty="0">
                <a:solidFill>
                  <a:srgbClr val="009900"/>
                </a:solidFill>
                <a:cs typeface="Arial" panose="020B0604020202020204" pitchFamily="34" charset="0"/>
              </a:rPr>
              <a:t>and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dirty="0">
                <a:solidFill>
                  <a:srgbClr val="009900"/>
                </a:solidFill>
                <a:cs typeface="Arial" panose="020B0604020202020204" pitchFamily="34" charset="0"/>
              </a:rPr>
              <a:t> number of usable hosts in each </a:t>
            </a:r>
            <a:r>
              <a:rPr lang="en-US" altLang="en-US" b="1" dirty="0">
                <a:solidFill>
                  <a:srgbClr val="009900"/>
                </a:solidFill>
                <a:cs typeface="Arial" panose="020B0604020202020204" pitchFamily="34" charset="0"/>
              </a:rPr>
              <a:t>subnet</a:t>
            </a:r>
            <a:endParaRPr lang="en-GB" altLang="en-US" b="1" dirty="0">
              <a:solidFill>
                <a:srgbClr val="009900"/>
              </a:solidFill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548" y="6443089"/>
            <a:ext cx="1049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Subnetting</a:t>
            </a:r>
            <a:r>
              <a:rPr lang="en-US" dirty="0"/>
              <a:t> Calculator and Learning tutorial: (1) </a:t>
            </a:r>
            <a:r>
              <a:rPr lang="en-US" dirty="0">
                <a:hlinkClick r:id="rId6"/>
              </a:rPr>
              <a:t>https://subnetipv4.com/</a:t>
            </a:r>
            <a:r>
              <a:rPr lang="en-US" dirty="0"/>
              <a:t>     (2) </a:t>
            </a:r>
            <a:r>
              <a:rPr lang="en-US" dirty="0">
                <a:hlinkClick r:id="rId7"/>
              </a:rPr>
              <a:t>https://subnetipv4.com/#learn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3773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2126043"/>
              </p:ext>
            </p:extLst>
          </p:nvPr>
        </p:nvGraphicFramePr>
        <p:xfrm>
          <a:off x="838200" y="2735843"/>
          <a:ext cx="10515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7494">
                  <a:extLst>
                    <a:ext uri="{9D8B030D-6E8A-4147-A177-3AD203B41FA5}">
                      <a16:colId xmlns:a16="http://schemas.microsoft.com/office/drawing/2014/main" val="1901364169"/>
                    </a:ext>
                  </a:extLst>
                </a:gridCol>
                <a:gridCol w="5262663">
                  <a:extLst>
                    <a:ext uri="{9D8B030D-6E8A-4147-A177-3AD203B41FA5}">
                      <a16:colId xmlns:a16="http://schemas.microsoft.com/office/drawing/2014/main" val="2308527552"/>
                    </a:ext>
                  </a:extLst>
                </a:gridCol>
                <a:gridCol w="2365443">
                  <a:extLst>
                    <a:ext uri="{9D8B030D-6E8A-4147-A177-3AD203B41FA5}">
                      <a16:colId xmlns:a16="http://schemas.microsoft.com/office/drawing/2014/main" val="2988708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Information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Detail</a:t>
                      </a:r>
                      <a:r>
                        <a:rPr lang="en-US" sz="2400" baseline="0" dirty="0"/>
                        <a:t>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IP addresses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592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Network</a:t>
                      </a:r>
                      <a:r>
                        <a:rPr lang="en-US" sz="2400" baseline="0" dirty="0"/>
                        <a:t> ID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First IP address in each Network</a:t>
                      </a:r>
                      <a:r>
                        <a:rPr lang="en-US" sz="2400" baseline="0" dirty="0"/>
                        <a:t>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10.1.1.48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642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Broadcast</a:t>
                      </a:r>
                      <a:r>
                        <a:rPr lang="en-US" sz="2400" baseline="0" dirty="0"/>
                        <a:t> IP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Last IP</a:t>
                      </a:r>
                      <a:r>
                        <a:rPr lang="en-US" sz="2400" baseline="0" dirty="0"/>
                        <a:t> address in each Network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10.1.1.63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60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First Host IP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IP</a:t>
                      </a:r>
                      <a:r>
                        <a:rPr lang="en-US" sz="2400" baseline="0" dirty="0"/>
                        <a:t> address after the Network ID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10.1.1.49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663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Last Host IP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IP address before</a:t>
                      </a:r>
                      <a:r>
                        <a:rPr lang="en-US" sz="2400" baseline="0" dirty="0"/>
                        <a:t> the Broadcast IP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10.1.1.62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12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Next</a:t>
                      </a:r>
                      <a:r>
                        <a:rPr lang="en-US" sz="2400" baseline="0" dirty="0"/>
                        <a:t> Network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IP address after the Broadcast IP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10.1.1.64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IP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Number of IP addresses</a:t>
                      </a:r>
                      <a:r>
                        <a:rPr lang="en-US" sz="2400" baseline="0" dirty="0"/>
                        <a:t> in each Network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433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CIDR/subnet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Converting</a:t>
                      </a:r>
                      <a:r>
                        <a:rPr lang="en-US" sz="2400" baseline="0" dirty="0"/>
                        <a:t> between CIDR/subnet Mask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255.255.255.240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743107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72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047097"/>
              </p:ext>
            </p:extLst>
          </p:nvPr>
        </p:nvGraphicFramePr>
        <p:xfrm>
          <a:off x="5986337" y="459233"/>
          <a:ext cx="5367463" cy="1491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037">
                  <a:extLst>
                    <a:ext uri="{9D8B030D-6E8A-4147-A177-3AD203B41FA5}">
                      <a16:colId xmlns:a16="http://schemas.microsoft.com/office/drawing/2014/main" val="1774018810"/>
                    </a:ext>
                  </a:extLst>
                </a:gridCol>
                <a:gridCol w="535022">
                  <a:extLst>
                    <a:ext uri="{9D8B030D-6E8A-4147-A177-3AD203B41FA5}">
                      <a16:colId xmlns:a16="http://schemas.microsoft.com/office/drawing/2014/main" val="2965668372"/>
                    </a:ext>
                  </a:extLst>
                </a:gridCol>
                <a:gridCol w="496110">
                  <a:extLst>
                    <a:ext uri="{9D8B030D-6E8A-4147-A177-3AD203B41FA5}">
                      <a16:colId xmlns:a16="http://schemas.microsoft.com/office/drawing/2014/main" val="3419894228"/>
                    </a:ext>
                  </a:extLst>
                </a:gridCol>
                <a:gridCol w="505839">
                  <a:extLst>
                    <a:ext uri="{9D8B030D-6E8A-4147-A177-3AD203B41FA5}">
                      <a16:colId xmlns:a16="http://schemas.microsoft.com/office/drawing/2014/main" val="2261924821"/>
                    </a:ext>
                  </a:extLst>
                </a:gridCol>
                <a:gridCol w="565417">
                  <a:extLst>
                    <a:ext uri="{9D8B030D-6E8A-4147-A177-3AD203B41FA5}">
                      <a16:colId xmlns:a16="http://schemas.microsoft.com/office/drawing/2014/main" val="1528482032"/>
                    </a:ext>
                  </a:extLst>
                </a:gridCol>
                <a:gridCol w="576125">
                  <a:extLst>
                    <a:ext uri="{9D8B030D-6E8A-4147-A177-3AD203B41FA5}">
                      <a16:colId xmlns:a16="http://schemas.microsoft.com/office/drawing/2014/main" val="980086423"/>
                    </a:ext>
                  </a:extLst>
                </a:gridCol>
                <a:gridCol w="543515">
                  <a:extLst>
                    <a:ext uri="{9D8B030D-6E8A-4147-A177-3AD203B41FA5}">
                      <a16:colId xmlns:a16="http://schemas.microsoft.com/office/drawing/2014/main" val="3001309523"/>
                    </a:ext>
                  </a:extLst>
                </a:gridCol>
                <a:gridCol w="576125">
                  <a:extLst>
                    <a:ext uri="{9D8B030D-6E8A-4147-A177-3AD203B41FA5}">
                      <a16:colId xmlns:a16="http://schemas.microsoft.com/office/drawing/2014/main" val="1624220974"/>
                    </a:ext>
                  </a:extLst>
                </a:gridCol>
                <a:gridCol w="606273">
                  <a:extLst>
                    <a:ext uri="{9D8B030D-6E8A-4147-A177-3AD203B41FA5}">
                      <a16:colId xmlns:a16="http://schemas.microsoft.com/office/drawing/2014/main" val="2594508714"/>
                    </a:ext>
                  </a:extLst>
                </a:gridCol>
              </a:tblGrid>
              <a:tr h="587857">
                <a:tc>
                  <a:txBody>
                    <a:bodyPr/>
                    <a:lstStyle/>
                    <a:p>
                      <a:r>
                        <a:rPr lang="en-US" sz="1400" dirty="0"/>
                        <a:t>Group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510805"/>
                  </a:ext>
                </a:extLst>
              </a:tr>
              <a:tr h="451876"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S. mask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659291"/>
                  </a:ext>
                </a:extLst>
              </a:tr>
              <a:tr h="451876">
                <a:tc>
                  <a:txBody>
                    <a:bodyPr/>
                    <a:lstStyle/>
                    <a:p>
                      <a:r>
                        <a:rPr lang="en-US" sz="1400" dirty="0"/>
                        <a:t>CIDR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/32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89506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38200" y="2151068"/>
            <a:ext cx="107267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B050"/>
                </a:solidFill>
              </a:rPr>
              <a:t>Subnetting</a:t>
            </a:r>
            <a:r>
              <a:rPr lang="en-US" sz="3200" b="1" dirty="0">
                <a:solidFill>
                  <a:srgbClr val="00B050"/>
                </a:solidFill>
              </a:rPr>
              <a:t> of: 10.1.1.55 /28or Subnet mask: 255.255.255.240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8288" y="6501634"/>
            <a:ext cx="1049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Subnetting</a:t>
            </a:r>
            <a:r>
              <a:rPr lang="en-US" dirty="0"/>
              <a:t> Calculator and Learning tutorial: (1)</a:t>
            </a:r>
            <a:r>
              <a:rPr lang="en-US" dirty="0">
                <a:hlinkClick r:id="rId3"/>
              </a:rPr>
              <a:t> https://subnetipv4.com/</a:t>
            </a:r>
            <a:r>
              <a:rPr lang="en-US" dirty="0"/>
              <a:t> (2) </a:t>
            </a:r>
            <a:r>
              <a:rPr lang="en-US" dirty="0">
                <a:hlinkClick r:id="rId4"/>
              </a:rPr>
              <a:t>https://subnetipv4.com/#learn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473218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Network address: 172.16.0.0  </a:t>
            </a:r>
          </a:p>
          <a:p>
            <a:r>
              <a:rPr lang="en-US" sz="2400" dirty="0"/>
              <a:t>Subnet mask: 255.255.128.0 </a:t>
            </a:r>
          </a:p>
          <a:p>
            <a:r>
              <a:rPr lang="en-US" sz="2400" i="1" dirty="0"/>
              <a:t>How many subnets?  </a:t>
            </a:r>
          </a:p>
          <a:p>
            <a:pPr lvl="1"/>
            <a:r>
              <a:rPr lang="en-US" dirty="0"/>
              <a:t>Subnets = 2  = 2 = 2 </a:t>
            </a:r>
          </a:p>
          <a:p>
            <a:r>
              <a:rPr lang="en-US" sz="2400" i="1" dirty="0"/>
              <a:t>How many hosts per subnet? </a:t>
            </a:r>
          </a:p>
          <a:p>
            <a:pPr lvl="1"/>
            <a:r>
              <a:rPr lang="en-US" i="1" dirty="0"/>
              <a:t>Hosts per subnet = </a:t>
            </a:r>
            <a:r>
              <a:rPr lang="en-US" dirty="0"/>
              <a:t>2 -2= 2 – 2 = 32,766 (7 bits in the third octet, and 8 in the fourth)</a:t>
            </a:r>
            <a:r>
              <a:rPr lang="en-US" i="1" dirty="0"/>
              <a:t> </a:t>
            </a:r>
          </a:p>
          <a:p>
            <a:r>
              <a:rPr lang="en-US" sz="2400" i="1" dirty="0"/>
              <a:t>Valid subnets? </a:t>
            </a:r>
            <a:r>
              <a:rPr lang="en-US" sz="2400" dirty="0"/>
              <a:t>256 – 128 = 128. </a:t>
            </a:r>
          </a:p>
          <a:p>
            <a:pPr lvl="1"/>
            <a:r>
              <a:rPr lang="en-US" dirty="0"/>
              <a:t>0 and 128:  (Remember that </a:t>
            </a:r>
            <a:r>
              <a:rPr lang="en-US" dirty="0" err="1"/>
              <a:t>subnetting</a:t>
            </a:r>
            <a:r>
              <a:rPr lang="en-US" dirty="0"/>
              <a:t> is performed in the third octet, so the subnet numbers are really 0.0 and 128.0)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Practice Example Class-B: 255.255.128.0 (/17)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3593" y="287938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49307" y="28696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07796" y="371503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5166" y="37150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150338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Broadcast address for each subnet?</a:t>
            </a:r>
          </a:p>
          <a:p>
            <a:r>
              <a:rPr lang="en-US" dirty="0"/>
              <a:t>Valid hosts?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 addresses and valid hosts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08" y="3138319"/>
            <a:ext cx="92964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071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Network address: 10.0.0.0  </a:t>
            </a:r>
          </a:p>
          <a:p>
            <a:r>
              <a:rPr lang="en-US" sz="2400" dirty="0"/>
              <a:t>Subnet mask: 255.255.0.0 </a:t>
            </a:r>
          </a:p>
          <a:p>
            <a:r>
              <a:rPr lang="en-US" sz="2400" i="1" dirty="0"/>
              <a:t>How many subnets?  </a:t>
            </a:r>
          </a:p>
          <a:p>
            <a:pPr lvl="1"/>
            <a:r>
              <a:rPr lang="en-US" dirty="0"/>
              <a:t>Subnets = 2 = 2 = 256</a:t>
            </a:r>
          </a:p>
          <a:p>
            <a:r>
              <a:rPr lang="en-US" sz="2400" i="1" dirty="0"/>
              <a:t>How many hosts per subnet? </a:t>
            </a:r>
          </a:p>
          <a:p>
            <a:pPr lvl="1"/>
            <a:r>
              <a:rPr lang="en-US" i="1" dirty="0"/>
              <a:t>Hosts per subnet = </a:t>
            </a:r>
            <a:r>
              <a:rPr lang="en-US" dirty="0"/>
              <a:t>2 = 2 – 2 = 65534</a:t>
            </a:r>
            <a:r>
              <a:rPr lang="en-US" i="1" dirty="0"/>
              <a:t> </a:t>
            </a:r>
          </a:p>
          <a:p>
            <a:r>
              <a:rPr lang="en-US" sz="2400" i="1" dirty="0"/>
              <a:t>Valid subnets? Group size: 2= </a:t>
            </a:r>
            <a:r>
              <a:rPr lang="en-US" sz="2400" i="1"/>
              <a:t>2 =65536</a:t>
            </a:r>
            <a:endParaRPr lang="en-US" sz="2400" i="1" dirty="0"/>
          </a:p>
          <a:p>
            <a:pPr lvl="1"/>
            <a:r>
              <a:rPr lang="en-US" dirty="0"/>
              <a:t>The subnets would be 10.0.0.0, 10.1.0.0, 10.2.0.0, 10.3.0.0, etc., up to 10.255.0.0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Practice Example Class-A: 255.255.0.0 (/16)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3593" y="287938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81085" y="28793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07796" y="371503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35814" y="37150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45166" y="412702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61523" y="413241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3975411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Broadcast address for each subnet?</a:t>
            </a:r>
          </a:p>
          <a:p>
            <a:r>
              <a:rPr lang="en-US" dirty="0"/>
              <a:t>Valid hosts?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 addresses and valid hosts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4716"/>
            <a:ext cx="121634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204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BA3599-2464-4683-BB6A-B753CD4CE2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61934" y="138666"/>
            <a:ext cx="6255069" cy="562262"/>
          </a:xfrm>
        </p:spPr>
        <p:txBody>
          <a:bodyPr>
            <a:noAutofit/>
          </a:bodyPr>
          <a:lstStyle/>
          <a:p>
            <a:endParaRPr lang="en-GB" sz="4050" dirty="0">
              <a:solidFill>
                <a:srgbClr val="002060"/>
              </a:solidFill>
            </a:endParaRPr>
          </a:p>
          <a:p>
            <a:r>
              <a:rPr lang="en-GB" sz="6000" u="sng" dirty="0">
                <a:solidFill>
                  <a:srgbClr val="002060"/>
                </a:solidFill>
              </a:rPr>
              <a:t>Thank You All</a:t>
            </a:r>
          </a:p>
          <a:p>
            <a:endParaRPr lang="en-GB" sz="4050" dirty="0">
              <a:solidFill>
                <a:srgbClr val="002060"/>
              </a:solidFill>
            </a:endParaRPr>
          </a:p>
          <a:p>
            <a:r>
              <a:rPr lang="en-GB" sz="9600" dirty="0">
                <a:solidFill>
                  <a:srgbClr val="002060"/>
                </a:solidFill>
                <a:sym typeface="Wingdings" panose="05000000000000000000" pitchFamily="2" charset="2"/>
              </a:rPr>
              <a:t></a:t>
            </a:r>
            <a:endParaRPr lang="en-GB" sz="8800" dirty="0">
              <a:solidFill>
                <a:srgbClr val="002060"/>
              </a:solidFill>
              <a:sym typeface="Wingdings" panose="05000000000000000000" pitchFamily="2" charset="2"/>
            </a:endParaRPr>
          </a:p>
          <a:p>
            <a:r>
              <a:rPr lang="en-GB" sz="96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81A3CA-6F5F-48F1-9334-E874BA214332}"/>
              </a:ext>
            </a:extLst>
          </p:cNvPr>
          <p:cNvSpPr/>
          <p:nvPr/>
        </p:nvSpPr>
        <p:spPr>
          <a:xfrm>
            <a:off x="5048436" y="964945"/>
            <a:ext cx="2320461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4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BC608-9CBB-4275-B191-ACB5BD64857F}"/>
              </a:ext>
            </a:extLst>
          </p:cNvPr>
          <p:cNvSpPr txBox="1"/>
          <p:nvPr/>
        </p:nvSpPr>
        <p:spPr>
          <a:xfrm>
            <a:off x="566333" y="6117205"/>
            <a:ext cx="109912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1" u="sng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 note on the origin of these </a:t>
            </a:r>
            <a:r>
              <a:rPr kumimoji="0" lang="en-US" altLang="en-US" sz="1400" b="1" i="1" u="sng" strike="noStrike" kern="1200" cap="none" spc="0" normalizeH="0" baseline="0" noProof="0" dirty="0" err="1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ppt</a:t>
            </a:r>
            <a:r>
              <a:rPr kumimoji="0" lang="en-US" altLang="en-US" sz="1400" b="1" i="1" u="sng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slides:</a:t>
            </a:r>
            <a:endParaRPr kumimoji="0" lang="en-US" altLang="ja-JP" sz="1400" b="1" i="1" u="sng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alt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All material copyright 1996-2020 J.F Kurose and K.W. Ross, All Rights Reserved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These slides </a:t>
            </a:r>
            <a:r>
              <a:rPr kumimoji="0" lang="fr-FR" altLang="ja-JP" sz="14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are </a:t>
            </a:r>
            <a:r>
              <a:rPr kumimoji="0" lang="en-US" altLang="ja-JP" sz="14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freely provided by the book authors and it represents a lot of work on their part. We would like to thank </a:t>
            </a:r>
            <a:r>
              <a:rPr kumimoji="0" lang="en-US" alt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J.F Kurose and K.W. Ross.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DE4B911A-EB88-4B33-B4F1-A750A284DB4B}"/>
              </a:ext>
            </a:extLst>
          </p:cNvPr>
          <p:cNvSpPr/>
          <p:nvPr/>
        </p:nvSpPr>
        <p:spPr>
          <a:xfrm>
            <a:off x="5761609" y="4574689"/>
            <a:ext cx="600722" cy="576837"/>
          </a:xfrm>
          <a:prstGeom prst="flowChartConnector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id="{8FF33017-B1D4-1D43-9BC0-3EC96B26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440" y="2194950"/>
            <a:ext cx="2340864" cy="2926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63" y="2194950"/>
            <a:ext cx="2364274" cy="2926080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807E4337-A925-084B-B48F-23146A4A73A1}"/>
              </a:ext>
            </a:extLst>
          </p:cNvPr>
          <p:cNvSpPr txBox="1">
            <a:spLocks/>
          </p:cNvSpPr>
          <p:nvPr/>
        </p:nvSpPr>
        <p:spPr>
          <a:xfrm>
            <a:off x="9448800" y="635103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Transport Layer: 3-150</a:t>
            </a:r>
          </a:p>
        </p:txBody>
      </p:sp>
    </p:spTree>
    <p:extLst>
      <p:ext uri="{BB962C8B-B14F-4D97-AF65-F5344CB8AC3E}">
        <p14:creationId xmlns:p14="http://schemas.microsoft.com/office/powerpoint/2010/main" val="471176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673C0F-EEA6-3549-BFCE-D83173D8E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790" y="1409001"/>
            <a:ext cx="5557988" cy="4841896"/>
          </a:xfrm>
        </p:spPr>
        <p:txBody>
          <a:bodyPr>
            <a:normAutofit/>
          </a:bodyPr>
          <a:lstStyle/>
          <a:p>
            <a:pPr indent="-293688"/>
            <a:r>
              <a:rPr lang="en-US" altLang="en-US" sz="3200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IP address:</a:t>
            </a:r>
            <a:r>
              <a:rPr lang="en-US" altLang="en-US" dirty="0">
                <a:solidFill>
                  <a:srgbClr val="C0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32-bit identifier associated with each host or router </a:t>
            </a:r>
            <a:r>
              <a:rPr lang="en-US" altLang="en-US" i="1" dirty="0">
                <a:solidFill>
                  <a:srgbClr val="0000A3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interface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</a:p>
          <a:p>
            <a:pPr indent="-293688"/>
            <a:r>
              <a:rPr lang="en-US" altLang="en-US" sz="3200" dirty="0">
                <a:solidFill>
                  <a:srgbClr val="CC000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interface:</a:t>
            </a:r>
            <a:r>
              <a:rPr lang="en-US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connection between host/router and physical link</a:t>
            </a:r>
          </a:p>
          <a:p>
            <a:pPr marL="522288" lvl="1" indent="-298450"/>
            <a:r>
              <a:rPr lang="en-US" altLang="en-US" sz="2800" dirty="0">
                <a:ea typeface="ＭＳ Ｐゴシック" panose="020B0600070205080204" pitchFamily="34" charset="-128"/>
              </a:rPr>
              <a:t>router’</a:t>
            </a:r>
            <a:r>
              <a:rPr lang="en-US" altLang="ja-JP" sz="2800" dirty="0">
                <a:ea typeface="ＭＳ Ｐゴシック" panose="020B0600070205080204" pitchFamily="34" charset="-128"/>
              </a:rPr>
              <a:t>s typically have multiple interfaces</a:t>
            </a:r>
          </a:p>
          <a:p>
            <a:pPr marL="522288" lvl="1" indent="-298450"/>
            <a:r>
              <a:rPr lang="en-US" altLang="en-US" sz="2800" dirty="0">
                <a:ea typeface="ＭＳ Ｐゴシック" panose="020B0600070205080204" pitchFamily="34" charset="-128"/>
              </a:rPr>
              <a:t>host typically has one or two interfaces </a:t>
            </a:r>
            <a:r>
              <a:rPr lang="en-US" altLang="en-US" dirty="0">
                <a:ea typeface="ＭＳ Ｐゴシック" panose="020B0600070205080204" pitchFamily="34" charset="-128"/>
              </a:rPr>
              <a:t>(e.g., wired Ethernet, wireless 802.11)</a:t>
            </a:r>
          </a:p>
          <a:p>
            <a:pPr marL="298450" indent="0">
              <a:buNone/>
            </a:pPr>
            <a:endParaRPr lang="en-US" altLang="en-US" sz="3200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IP addressing: introduction</a:t>
            </a:r>
            <a:endParaRPr lang="en-US" dirty="0"/>
          </a:p>
        </p:txBody>
      </p:sp>
      <p:sp>
        <p:nvSpPr>
          <p:cNvPr id="72" name="Freeform 140">
            <a:extLst>
              <a:ext uri="{FF2B5EF4-FFF2-40B4-BE49-F238E27FC236}">
                <a16:creationId xmlns:a16="http://schemas.microsoft.com/office/drawing/2014/main" id="{3A8F319D-9F74-944C-9EB6-024B82E69F2A}"/>
              </a:ext>
            </a:extLst>
          </p:cNvPr>
          <p:cNvSpPr>
            <a:spLocks/>
          </p:cNvSpPr>
          <p:nvPr/>
        </p:nvSpPr>
        <p:spPr bwMode="auto">
          <a:xfrm rot="16200000">
            <a:off x="8946356" y="3046530"/>
            <a:ext cx="846137" cy="1593850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Freeform 140">
            <a:extLst>
              <a:ext uri="{FF2B5EF4-FFF2-40B4-BE49-F238E27FC236}">
                <a16:creationId xmlns:a16="http://schemas.microsoft.com/office/drawing/2014/main" id="{624F0496-7420-2147-A497-D1252EA7020B}"/>
              </a:ext>
            </a:extLst>
          </p:cNvPr>
          <p:cNvSpPr>
            <a:spLocks/>
          </p:cNvSpPr>
          <p:nvPr/>
        </p:nvSpPr>
        <p:spPr bwMode="auto">
          <a:xfrm rot="10800000">
            <a:off x="9944100" y="1720173"/>
            <a:ext cx="846138" cy="1593850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" name="Freeform 140">
            <a:extLst>
              <a:ext uri="{FF2B5EF4-FFF2-40B4-BE49-F238E27FC236}">
                <a16:creationId xmlns:a16="http://schemas.microsoft.com/office/drawing/2014/main" id="{F5A46523-A2FE-EB43-8849-332D81F5BCF4}"/>
              </a:ext>
            </a:extLst>
          </p:cNvPr>
          <p:cNvSpPr>
            <a:spLocks/>
          </p:cNvSpPr>
          <p:nvPr/>
        </p:nvSpPr>
        <p:spPr bwMode="auto">
          <a:xfrm>
            <a:off x="7908925" y="1302661"/>
            <a:ext cx="1038225" cy="1927225"/>
          </a:xfrm>
          <a:custGeom>
            <a:avLst/>
            <a:gdLst>
              <a:gd name="T0" fmla="*/ 2147483647 w 1223"/>
              <a:gd name="T1" fmla="*/ 2147483647 h 1291"/>
              <a:gd name="T2" fmla="*/ 2147483647 w 1223"/>
              <a:gd name="T3" fmla="*/ 2147483647 h 1291"/>
              <a:gd name="T4" fmla="*/ 2147483647 w 1223"/>
              <a:gd name="T5" fmla="*/ 2147483647 h 1291"/>
              <a:gd name="T6" fmla="*/ 2147483647 w 1223"/>
              <a:gd name="T7" fmla="*/ 2147483647 h 1291"/>
              <a:gd name="T8" fmla="*/ 2147483647 w 1223"/>
              <a:gd name="T9" fmla="*/ 2147483647 h 1291"/>
              <a:gd name="T10" fmla="*/ 2147483647 w 1223"/>
              <a:gd name="T11" fmla="*/ 2147483647 h 1291"/>
              <a:gd name="T12" fmla="*/ 2147483647 w 1223"/>
              <a:gd name="T13" fmla="*/ 2147483647 h 1291"/>
              <a:gd name="T14" fmla="*/ 2147483647 w 1223"/>
              <a:gd name="T15" fmla="*/ 2147483647 h 1291"/>
              <a:gd name="T16" fmla="*/ 2147483647 w 1223"/>
              <a:gd name="T17" fmla="*/ 2147483647 h 1291"/>
              <a:gd name="T18" fmla="*/ 2147483647 w 1223"/>
              <a:gd name="T19" fmla="*/ 2147483647 h 1291"/>
              <a:gd name="T20" fmla="*/ 2147483647 w 1223"/>
              <a:gd name="T21" fmla="*/ 2147483647 h 1291"/>
              <a:gd name="T22" fmla="*/ 2147483647 w 1223"/>
              <a:gd name="T23" fmla="*/ 2147483647 h 1291"/>
              <a:gd name="T24" fmla="*/ 2147483647 w 1223"/>
              <a:gd name="T25" fmla="*/ 2147483647 h 1291"/>
              <a:gd name="T26" fmla="*/ 2147483647 w 1223"/>
              <a:gd name="T27" fmla="*/ 2147483647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5" name="Text Box 26">
            <a:extLst>
              <a:ext uri="{FF2B5EF4-FFF2-40B4-BE49-F238E27FC236}">
                <a16:creationId xmlns:a16="http://schemas.microsoft.com/office/drawing/2014/main" id="{52559523-8E51-E745-84E2-F95862F13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1388" y="1132798"/>
            <a:ext cx="8255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76" name="Group 27">
            <a:extLst>
              <a:ext uri="{FF2B5EF4-FFF2-40B4-BE49-F238E27FC236}">
                <a16:creationId xmlns:a16="http://schemas.microsoft.com/office/drawing/2014/main" id="{2A18DB91-39D9-E244-B5AB-473130FADF77}"/>
              </a:ext>
            </a:extLst>
          </p:cNvPr>
          <p:cNvGrpSpPr>
            <a:grpSpLocks/>
          </p:cNvGrpSpPr>
          <p:nvPr/>
        </p:nvGrpSpPr>
        <p:grpSpPr bwMode="auto">
          <a:xfrm>
            <a:off x="6557963" y="2093236"/>
            <a:ext cx="920750" cy="276225"/>
            <a:chOff x="3251" y="608"/>
            <a:chExt cx="580" cy="174"/>
          </a:xfrm>
        </p:grpSpPr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189CA005-145E-8943-BBD3-B29300620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6" y="657"/>
              <a:ext cx="525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" name="Text Box 29">
              <a:extLst>
                <a:ext uri="{FF2B5EF4-FFF2-40B4-BE49-F238E27FC236}">
                  <a16:creationId xmlns:a16="http://schemas.microsoft.com/office/drawing/2014/main" id="{BA441ECA-99C1-8049-8D70-2692D3B32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608"/>
              <a:ext cx="52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223.1.1.2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79" name="Text Box 30">
            <a:extLst>
              <a:ext uri="{FF2B5EF4-FFF2-40B4-BE49-F238E27FC236}">
                <a16:creationId xmlns:a16="http://schemas.microsoft.com/office/drawing/2014/main" id="{02D7B601-F8DE-844D-AD24-51A8D9C2A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6163" y="3088598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223.1.1.3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0" name="Text Box 31">
            <a:extLst>
              <a:ext uri="{FF2B5EF4-FFF2-40B4-BE49-F238E27FC236}">
                <a16:creationId xmlns:a16="http://schemas.microsoft.com/office/drawing/2014/main" id="{BCADDA8C-EA1C-904B-8DA4-6A72A1241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5672" y="2275798"/>
            <a:ext cx="827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223.1.1.4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" name="Text Box 33">
            <a:extLst>
              <a:ext uri="{FF2B5EF4-FFF2-40B4-BE49-F238E27FC236}">
                <a16:creationId xmlns:a16="http://schemas.microsoft.com/office/drawing/2014/main" id="{AE31EC96-C105-D14D-8C04-3BD61FB4C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8749" y="2277157"/>
            <a:ext cx="8270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223.1.2.9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6" name="Text Box 41">
            <a:extLst>
              <a:ext uri="{FF2B5EF4-FFF2-40B4-BE49-F238E27FC236}">
                <a16:creationId xmlns:a16="http://schemas.microsoft.com/office/drawing/2014/main" id="{145B44AE-DC22-5544-86B9-CB3075DF6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8207" y="3220134"/>
            <a:ext cx="827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223.1.2.2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7" name="Text Box 44">
            <a:extLst>
              <a:ext uri="{FF2B5EF4-FFF2-40B4-BE49-F238E27FC236}">
                <a16:creationId xmlns:a16="http://schemas.microsoft.com/office/drawing/2014/main" id="{6AF41440-BFCD-7D40-8F46-791DB74E2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7612" y="1703391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Line 45">
            <a:extLst>
              <a:ext uri="{FF2B5EF4-FFF2-40B4-BE49-F238E27FC236}">
                <a16:creationId xmlns:a16="http://schemas.microsoft.com/office/drawing/2014/main" id="{773ED556-22D0-4A49-A6DD-CE13868A640B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9900" y="2735036"/>
            <a:ext cx="0" cy="8790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1" name="Text Box 53">
            <a:extLst>
              <a:ext uri="{FF2B5EF4-FFF2-40B4-BE49-F238E27FC236}">
                <a16:creationId xmlns:a16="http://schemas.microsoft.com/office/drawing/2014/main" id="{3808F6CD-9581-5747-8EAE-2804DA864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5213" y="4195086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223.1.3.2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2" name="Text Box 56">
            <a:extLst>
              <a:ext uri="{FF2B5EF4-FFF2-40B4-BE49-F238E27FC236}">
                <a16:creationId xmlns:a16="http://schemas.microsoft.com/office/drawing/2014/main" id="{F622C914-8BCA-2845-A02E-216107E49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2200" y="4199848"/>
            <a:ext cx="82708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223.1.3.1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93" name="Group 57">
            <a:extLst>
              <a:ext uri="{FF2B5EF4-FFF2-40B4-BE49-F238E27FC236}">
                <a16:creationId xmlns:a16="http://schemas.microsoft.com/office/drawing/2014/main" id="{D5377E55-C016-994A-953D-A9C5387C24E5}"/>
              </a:ext>
            </a:extLst>
          </p:cNvPr>
          <p:cNvGrpSpPr>
            <a:grpSpLocks/>
          </p:cNvGrpSpPr>
          <p:nvPr/>
        </p:nvGrpSpPr>
        <p:grpSpPr bwMode="auto">
          <a:xfrm>
            <a:off x="8885238" y="2996523"/>
            <a:ext cx="912812" cy="276225"/>
            <a:chOff x="4550" y="1257"/>
            <a:chExt cx="575" cy="174"/>
          </a:xfrm>
        </p:grpSpPr>
        <p:sp>
          <p:nvSpPr>
            <p:cNvPr id="94" name="Rectangle 58">
              <a:extLst>
                <a:ext uri="{FF2B5EF4-FFF2-40B4-BE49-F238E27FC236}">
                  <a16:creationId xmlns:a16="http://schemas.microsoft.com/office/drawing/2014/main" id="{670C8D72-BBFA-B140-9080-38230AA13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" name="Text Box 59">
              <a:extLst>
                <a:ext uri="{FF2B5EF4-FFF2-40B4-BE49-F238E27FC236}">
                  <a16:creationId xmlns:a16="http://schemas.microsoft.com/office/drawing/2014/main" id="{5713FF42-7904-ED48-91F6-585EA4E69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0" y="1257"/>
              <a:ext cx="57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223.1.3.27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D9023E0-376B-B146-94EA-438BC342A185}"/>
              </a:ext>
            </a:extLst>
          </p:cNvPr>
          <p:cNvGrpSpPr/>
          <p:nvPr/>
        </p:nvGrpSpPr>
        <p:grpSpPr>
          <a:xfrm>
            <a:off x="6858453" y="5763539"/>
            <a:ext cx="5043488" cy="947504"/>
            <a:chOff x="6727825" y="5192036"/>
            <a:chExt cx="5043488" cy="822325"/>
          </a:xfrm>
        </p:grpSpPr>
        <p:sp>
          <p:nvSpPr>
            <p:cNvPr id="96" name="Text Box 60">
              <a:extLst>
                <a:ext uri="{FF2B5EF4-FFF2-40B4-BE49-F238E27FC236}">
                  <a16:creationId xmlns:a16="http://schemas.microsoft.com/office/drawing/2014/main" id="{A066F6CC-B2A4-4A44-A6F3-7443C298B7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7825" y="5192036"/>
              <a:ext cx="504348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223.1.1.1 = 11011111 00000001 00000001 00000001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" name="Freeform 61">
              <a:extLst>
                <a:ext uri="{FF2B5EF4-FFF2-40B4-BE49-F238E27FC236}">
                  <a16:creationId xmlns:a16="http://schemas.microsoft.com/office/drawing/2014/main" id="{9A73E928-E5EB-C34D-88B7-58A021715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5750" y="5447623"/>
              <a:ext cx="892175" cy="92075"/>
            </a:xfrm>
            <a:custGeom>
              <a:avLst/>
              <a:gdLst>
                <a:gd name="T0" fmla="*/ 0 w 562"/>
                <a:gd name="T1" fmla="*/ 0 h 58"/>
                <a:gd name="T2" fmla="*/ 0 w 562"/>
                <a:gd name="T3" fmla="*/ 2147483647 h 58"/>
                <a:gd name="T4" fmla="*/ 2147483647 w 562"/>
                <a:gd name="T5" fmla="*/ 2147483647 h 58"/>
                <a:gd name="T6" fmla="*/ 2147483647 w 562"/>
                <a:gd name="T7" fmla="*/ 2147483647 h 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2"/>
                <a:gd name="T13" fmla="*/ 0 h 58"/>
                <a:gd name="T14" fmla="*/ 562 w 562"/>
                <a:gd name="T15" fmla="*/ 58 h 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2" h="58">
                  <a:moveTo>
                    <a:pt x="0" y="0"/>
                  </a:moveTo>
                  <a:lnTo>
                    <a:pt x="0" y="58"/>
                  </a:lnTo>
                  <a:lnTo>
                    <a:pt x="562" y="58"/>
                  </a:lnTo>
                  <a:lnTo>
                    <a:pt x="562" y="16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8" name="Freeform 62">
              <a:extLst>
                <a:ext uri="{FF2B5EF4-FFF2-40B4-BE49-F238E27FC236}">
                  <a16:creationId xmlns:a16="http://schemas.microsoft.com/office/drawing/2014/main" id="{6E3CCDCB-8017-6145-9139-4CD2DE6C4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7775" y="5466673"/>
              <a:ext cx="892175" cy="79375"/>
            </a:xfrm>
            <a:custGeom>
              <a:avLst/>
              <a:gdLst>
                <a:gd name="T0" fmla="*/ 0 w 562"/>
                <a:gd name="T1" fmla="*/ 0 h 50"/>
                <a:gd name="T2" fmla="*/ 0 w 562"/>
                <a:gd name="T3" fmla="*/ 2147483647 h 50"/>
                <a:gd name="T4" fmla="*/ 2147483647 w 562"/>
                <a:gd name="T5" fmla="*/ 2147483647 h 50"/>
                <a:gd name="T6" fmla="*/ 2147483647 w 562"/>
                <a:gd name="T7" fmla="*/ 2147483647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2"/>
                <a:gd name="T13" fmla="*/ 0 h 50"/>
                <a:gd name="T14" fmla="*/ 562 w 562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2" h="50">
                  <a:moveTo>
                    <a:pt x="0" y="0"/>
                  </a:moveTo>
                  <a:lnTo>
                    <a:pt x="0" y="50"/>
                  </a:lnTo>
                  <a:lnTo>
                    <a:pt x="562" y="50"/>
                  </a:lnTo>
                  <a:lnTo>
                    <a:pt x="562" y="8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" name="Freeform 63">
              <a:extLst>
                <a:ext uri="{FF2B5EF4-FFF2-40B4-BE49-F238E27FC236}">
                  <a16:creationId xmlns:a16="http://schemas.microsoft.com/office/drawing/2014/main" id="{4CAD5E46-231E-D24C-B38B-034B68E2C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2975" y="5469848"/>
              <a:ext cx="869950" cy="79375"/>
            </a:xfrm>
            <a:custGeom>
              <a:avLst/>
              <a:gdLst>
                <a:gd name="T0" fmla="*/ 0 w 562"/>
                <a:gd name="T1" fmla="*/ 0 h 50"/>
                <a:gd name="T2" fmla="*/ 0 w 562"/>
                <a:gd name="T3" fmla="*/ 2147483647 h 50"/>
                <a:gd name="T4" fmla="*/ 2147483647 w 562"/>
                <a:gd name="T5" fmla="*/ 2147483647 h 50"/>
                <a:gd name="T6" fmla="*/ 2147483647 w 562"/>
                <a:gd name="T7" fmla="*/ 2147483647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2"/>
                <a:gd name="T13" fmla="*/ 0 h 50"/>
                <a:gd name="T14" fmla="*/ 562 w 562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2" h="50">
                  <a:moveTo>
                    <a:pt x="0" y="0"/>
                  </a:moveTo>
                  <a:lnTo>
                    <a:pt x="0" y="50"/>
                  </a:lnTo>
                  <a:lnTo>
                    <a:pt x="562" y="50"/>
                  </a:lnTo>
                  <a:lnTo>
                    <a:pt x="562" y="8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0" name="Freeform 64">
              <a:extLst>
                <a:ext uri="{FF2B5EF4-FFF2-40B4-BE49-F238E27FC236}">
                  <a16:creationId xmlns:a16="http://schemas.microsoft.com/office/drawing/2014/main" id="{B6CE1C10-59DE-0245-A89C-98BE0ADAB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8175" y="5473023"/>
              <a:ext cx="869950" cy="79375"/>
            </a:xfrm>
            <a:custGeom>
              <a:avLst/>
              <a:gdLst>
                <a:gd name="T0" fmla="*/ 0 w 562"/>
                <a:gd name="T1" fmla="*/ 0 h 50"/>
                <a:gd name="T2" fmla="*/ 0 w 562"/>
                <a:gd name="T3" fmla="*/ 2147483647 h 50"/>
                <a:gd name="T4" fmla="*/ 2147483647 w 562"/>
                <a:gd name="T5" fmla="*/ 2147483647 h 50"/>
                <a:gd name="T6" fmla="*/ 2147483647 w 562"/>
                <a:gd name="T7" fmla="*/ 2147483647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2"/>
                <a:gd name="T13" fmla="*/ 0 h 50"/>
                <a:gd name="T14" fmla="*/ 562 w 562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2" h="50">
                  <a:moveTo>
                    <a:pt x="0" y="0"/>
                  </a:moveTo>
                  <a:lnTo>
                    <a:pt x="0" y="50"/>
                  </a:lnTo>
                  <a:lnTo>
                    <a:pt x="562" y="50"/>
                  </a:lnTo>
                  <a:lnTo>
                    <a:pt x="562" y="8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1" name="Text Box 65">
              <a:extLst>
                <a:ext uri="{FF2B5EF4-FFF2-40B4-BE49-F238E27FC236}">
                  <a16:creationId xmlns:a16="http://schemas.microsoft.com/office/drawing/2014/main" id="{D8583DB0-93E6-B34D-8D84-B23CC6B141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04188" y="5668286"/>
              <a:ext cx="522287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2" name="Text Box 66">
              <a:extLst>
                <a:ext uri="{FF2B5EF4-FFF2-40B4-BE49-F238E27FC236}">
                  <a16:creationId xmlns:a16="http://schemas.microsoft.com/office/drawing/2014/main" id="{5A50F148-C8B4-0A47-A5A3-A5F1D09A19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47175" y="5677811"/>
              <a:ext cx="29686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3" name="Text Box 67">
              <a:extLst>
                <a:ext uri="{FF2B5EF4-FFF2-40B4-BE49-F238E27FC236}">
                  <a16:creationId xmlns:a16="http://schemas.microsoft.com/office/drawing/2014/main" id="{801EE6AC-16BB-1F4E-9CEA-3B85212BDE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04563" y="5677811"/>
              <a:ext cx="2968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4" name="Text Box 68">
              <a:extLst>
                <a:ext uri="{FF2B5EF4-FFF2-40B4-BE49-F238E27FC236}">
                  <a16:creationId xmlns:a16="http://schemas.microsoft.com/office/drawing/2014/main" id="{2C7F9B6A-D7EB-C04D-A00B-14BBA0AFEF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5388" y="5677811"/>
              <a:ext cx="29686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5" name="Group 73">
            <a:extLst>
              <a:ext uri="{FF2B5EF4-FFF2-40B4-BE49-F238E27FC236}">
                <a16:creationId xmlns:a16="http://schemas.microsoft.com/office/drawing/2014/main" id="{BEA334FB-481B-E049-A8E8-9D0AC1C04FEA}"/>
              </a:ext>
            </a:extLst>
          </p:cNvPr>
          <p:cNvGrpSpPr>
            <a:grpSpLocks/>
          </p:cNvGrpSpPr>
          <p:nvPr/>
        </p:nvGrpSpPr>
        <p:grpSpPr bwMode="auto">
          <a:xfrm>
            <a:off x="7116763" y="1378861"/>
            <a:ext cx="641350" cy="558800"/>
            <a:chOff x="-44" y="1473"/>
            <a:chExt cx="981" cy="1105"/>
          </a:xfrm>
        </p:grpSpPr>
        <p:pic>
          <p:nvPicPr>
            <p:cNvPr id="106" name="Picture 74" descr="desktop_computer_stylized_medium">
              <a:extLst>
                <a:ext uri="{FF2B5EF4-FFF2-40B4-BE49-F238E27FC236}">
                  <a16:creationId xmlns:a16="http://schemas.microsoft.com/office/drawing/2014/main" id="{0FB216A8-4F98-AA46-B532-32518B83E6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Freeform 75">
              <a:extLst>
                <a:ext uri="{FF2B5EF4-FFF2-40B4-BE49-F238E27FC236}">
                  <a16:creationId xmlns:a16="http://schemas.microsoft.com/office/drawing/2014/main" id="{871AC4D7-8642-7D44-9317-417B5F8F85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8" name="Group 80">
            <a:extLst>
              <a:ext uri="{FF2B5EF4-FFF2-40B4-BE49-F238E27FC236}">
                <a16:creationId xmlns:a16="http://schemas.microsoft.com/office/drawing/2014/main" id="{0EF95EC3-C2D4-9E4C-9521-F92B5B88AB29}"/>
              </a:ext>
            </a:extLst>
          </p:cNvPr>
          <p:cNvGrpSpPr>
            <a:grpSpLocks/>
          </p:cNvGrpSpPr>
          <p:nvPr/>
        </p:nvGrpSpPr>
        <p:grpSpPr bwMode="auto">
          <a:xfrm>
            <a:off x="7112000" y="1977348"/>
            <a:ext cx="641350" cy="558800"/>
            <a:chOff x="-44" y="1473"/>
            <a:chExt cx="981" cy="1105"/>
          </a:xfrm>
        </p:grpSpPr>
        <p:pic>
          <p:nvPicPr>
            <p:cNvPr id="109" name="Picture 81" descr="desktop_computer_stylized_medium">
              <a:extLst>
                <a:ext uri="{FF2B5EF4-FFF2-40B4-BE49-F238E27FC236}">
                  <a16:creationId xmlns:a16="http://schemas.microsoft.com/office/drawing/2014/main" id="{BE8FC295-C7B7-C84A-9639-AAA684958A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Freeform 82">
              <a:extLst>
                <a:ext uri="{FF2B5EF4-FFF2-40B4-BE49-F238E27FC236}">
                  <a16:creationId xmlns:a16="http://schemas.microsoft.com/office/drawing/2014/main" id="{31D155CD-E402-954B-8FA1-5955CB0585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1" name="Group 83">
            <a:extLst>
              <a:ext uri="{FF2B5EF4-FFF2-40B4-BE49-F238E27FC236}">
                <a16:creationId xmlns:a16="http://schemas.microsoft.com/office/drawing/2014/main" id="{BF765BCF-419D-4F4C-A66F-45A7F9698141}"/>
              </a:ext>
            </a:extLst>
          </p:cNvPr>
          <p:cNvGrpSpPr>
            <a:grpSpLocks/>
          </p:cNvGrpSpPr>
          <p:nvPr/>
        </p:nvGrpSpPr>
        <p:grpSpPr bwMode="auto">
          <a:xfrm>
            <a:off x="7140575" y="2586948"/>
            <a:ext cx="641350" cy="558800"/>
            <a:chOff x="-44" y="1473"/>
            <a:chExt cx="981" cy="1105"/>
          </a:xfrm>
        </p:grpSpPr>
        <p:pic>
          <p:nvPicPr>
            <p:cNvPr id="112" name="Picture 84" descr="desktop_computer_stylized_medium">
              <a:extLst>
                <a:ext uri="{FF2B5EF4-FFF2-40B4-BE49-F238E27FC236}">
                  <a16:creationId xmlns:a16="http://schemas.microsoft.com/office/drawing/2014/main" id="{84119354-B347-3240-8A47-9B56540D7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Freeform 85">
              <a:extLst>
                <a:ext uri="{FF2B5EF4-FFF2-40B4-BE49-F238E27FC236}">
                  <a16:creationId xmlns:a16="http://schemas.microsoft.com/office/drawing/2014/main" id="{8CC47AE7-EF7A-D54F-96D6-26C222D4F8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4" name="Group 87">
            <a:extLst>
              <a:ext uri="{FF2B5EF4-FFF2-40B4-BE49-F238E27FC236}">
                <a16:creationId xmlns:a16="http://schemas.microsoft.com/office/drawing/2014/main" id="{9C4422EF-C252-1145-92D8-74A11BEA28D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799763" y="1536023"/>
            <a:ext cx="641350" cy="558800"/>
            <a:chOff x="-44" y="1473"/>
            <a:chExt cx="981" cy="1105"/>
          </a:xfrm>
        </p:grpSpPr>
        <p:pic>
          <p:nvPicPr>
            <p:cNvPr id="115" name="Picture 88" descr="desktop_computer_stylized_medium">
              <a:extLst>
                <a:ext uri="{FF2B5EF4-FFF2-40B4-BE49-F238E27FC236}">
                  <a16:creationId xmlns:a16="http://schemas.microsoft.com/office/drawing/2014/main" id="{3A21162C-4ABF-5B4D-B741-3AA5F44ADB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6" name="Freeform 89">
              <a:extLst>
                <a:ext uri="{FF2B5EF4-FFF2-40B4-BE49-F238E27FC236}">
                  <a16:creationId xmlns:a16="http://schemas.microsoft.com/office/drawing/2014/main" id="{8790702D-4218-6844-AB6C-19506FCB03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7" name="Group 90">
            <a:extLst>
              <a:ext uri="{FF2B5EF4-FFF2-40B4-BE49-F238E27FC236}">
                <a16:creationId xmlns:a16="http://schemas.microsoft.com/office/drawing/2014/main" id="{5150C92F-F48E-A84A-9BF4-E37FE68035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814050" y="2815548"/>
            <a:ext cx="641350" cy="558800"/>
            <a:chOff x="-44" y="1473"/>
            <a:chExt cx="981" cy="1105"/>
          </a:xfrm>
        </p:grpSpPr>
        <p:pic>
          <p:nvPicPr>
            <p:cNvPr id="118" name="Picture 91" descr="desktop_computer_stylized_medium">
              <a:extLst>
                <a:ext uri="{FF2B5EF4-FFF2-40B4-BE49-F238E27FC236}">
                  <a16:creationId xmlns:a16="http://schemas.microsoft.com/office/drawing/2014/main" id="{EFC7BB82-D0BA-FF48-BCED-67929C19E4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" name="Freeform 92">
              <a:extLst>
                <a:ext uri="{FF2B5EF4-FFF2-40B4-BE49-F238E27FC236}">
                  <a16:creationId xmlns:a16="http://schemas.microsoft.com/office/drawing/2014/main" id="{812216D8-CF55-8E49-93DB-7771EC121C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0" name="Group 93">
            <a:extLst>
              <a:ext uri="{FF2B5EF4-FFF2-40B4-BE49-F238E27FC236}">
                <a16:creationId xmlns:a16="http://schemas.microsoft.com/office/drawing/2014/main" id="{737C2567-35F0-FD42-AC57-E3D8F89E42E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715500" y="4339548"/>
            <a:ext cx="641350" cy="558800"/>
            <a:chOff x="-44" y="1473"/>
            <a:chExt cx="981" cy="1105"/>
          </a:xfrm>
        </p:grpSpPr>
        <p:pic>
          <p:nvPicPr>
            <p:cNvPr id="121" name="Picture 94" descr="desktop_computer_stylized_medium">
              <a:extLst>
                <a:ext uri="{FF2B5EF4-FFF2-40B4-BE49-F238E27FC236}">
                  <a16:creationId xmlns:a16="http://schemas.microsoft.com/office/drawing/2014/main" id="{1C8D42B4-68A5-5A41-9961-FA7E0721D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" name="Freeform 95">
              <a:extLst>
                <a:ext uri="{FF2B5EF4-FFF2-40B4-BE49-F238E27FC236}">
                  <a16:creationId xmlns:a16="http://schemas.microsoft.com/office/drawing/2014/main" id="{F4363C98-80EE-9645-8C79-355EF0EF3B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3" name="Group 96">
            <a:extLst>
              <a:ext uri="{FF2B5EF4-FFF2-40B4-BE49-F238E27FC236}">
                <a16:creationId xmlns:a16="http://schemas.microsoft.com/office/drawing/2014/main" id="{32AAD107-7119-2240-A3B7-72F4CCB7B2B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1863" y="4380823"/>
            <a:ext cx="641350" cy="558800"/>
            <a:chOff x="-44" y="1473"/>
            <a:chExt cx="981" cy="1105"/>
          </a:xfrm>
        </p:grpSpPr>
        <p:pic>
          <p:nvPicPr>
            <p:cNvPr id="124" name="Picture 97" descr="desktop_computer_stylized_medium">
              <a:extLst>
                <a:ext uri="{FF2B5EF4-FFF2-40B4-BE49-F238E27FC236}">
                  <a16:creationId xmlns:a16="http://schemas.microsoft.com/office/drawing/2014/main" id="{FCC6FBDB-2C4D-F445-9734-8B3341F22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" name="Freeform 98">
              <a:extLst>
                <a:ext uri="{FF2B5EF4-FFF2-40B4-BE49-F238E27FC236}">
                  <a16:creationId xmlns:a16="http://schemas.microsoft.com/office/drawing/2014/main" id="{1A19AAE9-A155-8743-989B-46EA585FAA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A0C9123-AD87-A346-AF7E-6DF9A3D0A7D6}"/>
              </a:ext>
            </a:extLst>
          </p:cNvPr>
          <p:cNvCxnSpPr/>
          <p:nvPr/>
        </p:nvCxnSpPr>
        <p:spPr>
          <a:xfrm>
            <a:off x="7697391" y="1785938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47B10D1-844A-3F47-AF5F-3612AD0EAC49}"/>
              </a:ext>
            </a:extLst>
          </p:cNvPr>
          <p:cNvCxnSpPr/>
          <p:nvPr/>
        </p:nvCxnSpPr>
        <p:spPr>
          <a:xfrm>
            <a:off x="7706916" y="2384823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E275ECC-2545-5C4F-BE9E-6DF07FE50305}"/>
              </a:ext>
            </a:extLst>
          </p:cNvPr>
          <p:cNvCxnSpPr/>
          <p:nvPr/>
        </p:nvCxnSpPr>
        <p:spPr>
          <a:xfrm>
            <a:off x="7734301" y="2997995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73C8E6C-F7C0-D64D-A175-D3A8315B2420}"/>
              </a:ext>
            </a:extLst>
          </p:cNvPr>
          <p:cNvCxnSpPr>
            <a:cxnSpLocks/>
          </p:cNvCxnSpPr>
          <p:nvPr/>
        </p:nvCxnSpPr>
        <p:spPr>
          <a:xfrm>
            <a:off x="8364512" y="2578622"/>
            <a:ext cx="7942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2EF0F843-DE7F-364D-8927-8C9FD555A1A1}"/>
              </a:ext>
            </a:extLst>
          </p:cNvPr>
          <p:cNvCxnSpPr>
            <a:cxnSpLocks/>
          </p:cNvCxnSpPr>
          <p:nvPr/>
        </p:nvCxnSpPr>
        <p:spPr>
          <a:xfrm>
            <a:off x="9547622" y="2584574"/>
            <a:ext cx="9754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7621971-34E0-CC48-A19B-037E3093111E}"/>
              </a:ext>
            </a:extLst>
          </p:cNvPr>
          <p:cNvGrpSpPr/>
          <p:nvPr/>
        </p:nvGrpSpPr>
        <p:grpSpPr>
          <a:xfrm>
            <a:off x="9053641" y="2438501"/>
            <a:ext cx="632991" cy="300938"/>
            <a:chOff x="7493876" y="2774731"/>
            <a:chExt cx="1481958" cy="894622"/>
          </a:xfrm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FB98C3C-BD15-1E4E-8161-5771358A56F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CCEC270-4E3D-3340-AFF2-3620AE4874F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6728EBC2-F374-244F-8DF6-ECD78FFF853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7FC2F874-C457-C14E-83DC-0F8852485FD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8029F755-13C4-CD49-A357-AE486E655D3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3A5A8F28-09DA-664C-9D32-7EA01040A22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2ECA3380-F117-EF47-A645-2BCD02B473A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8B16B123-90E4-CC49-BAA4-2F46F7790CF4}"/>
              </a:ext>
            </a:extLst>
          </p:cNvPr>
          <p:cNvCxnSpPr>
            <a:cxnSpLocks/>
          </p:cNvCxnSpPr>
          <p:nvPr/>
        </p:nvCxnSpPr>
        <p:spPr>
          <a:xfrm>
            <a:off x="10629900" y="1942421"/>
            <a:ext cx="2610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C116D14-B7A4-EB44-8E72-9EBE9B2F2631}"/>
              </a:ext>
            </a:extLst>
          </p:cNvPr>
          <p:cNvCxnSpPr>
            <a:cxnSpLocks/>
          </p:cNvCxnSpPr>
          <p:nvPr/>
        </p:nvCxnSpPr>
        <p:spPr>
          <a:xfrm>
            <a:off x="10631261" y="3225575"/>
            <a:ext cx="2610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9F4374DB-EDB7-BF47-BEE7-13F23178471B}"/>
              </a:ext>
            </a:extLst>
          </p:cNvPr>
          <p:cNvCxnSpPr/>
          <p:nvPr/>
        </p:nvCxnSpPr>
        <p:spPr>
          <a:xfrm>
            <a:off x="8740878" y="4181988"/>
            <a:ext cx="0" cy="232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E831BA1-71F0-6F41-9CC0-1AD07FE637CF}"/>
              </a:ext>
            </a:extLst>
          </p:cNvPr>
          <p:cNvCxnSpPr/>
          <p:nvPr/>
        </p:nvCxnSpPr>
        <p:spPr>
          <a:xfrm>
            <a:off x="9886336" y="4144298"/>
            <a:ext cx="0" cy="232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55EAAA2-638C-004F-963C-8953FB51B748}"/>
              </a:ext>
            </a:extLst>
          </p:cNvPr>
          <p:cNvSpPr txBox="1"/>
          <p:nvPr/>
        </p:nvSpPr>
        <p:spPr>
          <a:xfrm>
            <a:off x="6841671" y="5290457"/>
            <a:ext cx="4653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dotted-decimal IP address notation: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0D91C5-7E6B-064E-B644-B3D97F483120}"/>
              </a:ext>
            </a:extLst>
          </p:cNvPr>
          <p:cNvSpPr/>
          <p:nvPr/>
        </p:nvSpPr>
        <p:spPr>
          <a:xfrm>
            <a:off x="587829" y="1257300"/>
            <a:ext cx="5878285" cy="519248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9D0024F-77D0-A74A-A5B5-FFFF50D1DDEC}"/>
              </a:ext>
            </a:extLst>
          </p:cNvPr>
          <p:cNvSpPr/>
          <p:nvPr/>
        </p:nvSpPr>
        <p:spPr>
          <a:xfrm>
            <a:off x="6014358" y="5165271"/>
            <a:ext cx="5878285" cy="16927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Slide Number Placeholder 3">
            <a:extLst>
              <a:ext uri="{FF2B5EF4-FFF2-40B4-BE49-F238E27FC236}">
                <a16:creationId xmlns:a16="http://schemas.microsoft.com/office/drawing/2014/main" id="{CA2E5CF7-ABDF-1E4F-BC06-A54C4E2C8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3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236E45-D353-3946-A538-2B642758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144"/>
            <a:ext cx="10515600" cy="89462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IP addressing: introduction</a:t>
            </a:r>
            <a:endParaRPr lang="en-US" dirty="0"/>
          </a:p>
        </p:txBody>
      </p:sp>
      <p:sp>
        <p:nvSpPr>
          <p:cNvPr id="72" name="Freeform 140">
            <a:extLst>
              <a:ext uri="{FF2B5EF4-FFF2-40B4-BE49-F238E27FC236}">
                <a16:creationId xmlns:a16="http://schemas.microsoft.com/office/drawing/2014/main" id="{3A8F319D-9F74-944C-9EB6-024B82E69F2A}"/>
              </a:ext>
            </a:extLst>
          </p:cNvPr>
          <p:cNvSpPr>
            <a:spLocks/>
          </p:cNvSpPr>
          <p:nvPr/>
        </p:nvSpPr>
        <p:spPr bwMode="auto">
          <a:xfrm rot="16200000">
            <a:off x="8946356" y="3046530"/>
            <a:ext cx="846137" cy="1593850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Freeform 140">
            <a:extLst>
              <a:ext uri="{FF2B5EF4-FFF2-40B4-BE49-F238E27FC236}">
                <a16:creationId xmlns:a16="http://schemas.microsoft.com/office/drawing/2014/main" id="{624F0496-7420-2147-A497-D1252EA7020B}"/>
              </a:ext>
            </a:extLst>
          </p:cNvPr>
          <p:cNvSpPr>
            <a:spLocks/>
          </p:cNvSpPr>
          <p:nvPr/>
        </p:nvSpPr>
        <p:spPr bwMode="auto">
          <a:xfrm rot="10800000">
            <a:off x="9944100" y="1720173"/>
            <a:ext cx="846138" cy="1593850"/>
          </a:xfrm>
          <a:custGeom>
            <a:avLst/>
            <a:gdLst>
              <a:gd name="T0" fmla="*/ 2147483647 w 10315"/>
              <a:gd name="T1" fmla="*/ 2147483647 h 10000"/>
              <a:gd name="T2" fmla="*/ 2147483647 w 10315"/>
              <a:gd name="T3" fmla="*/ 2147483647 h 10000"/>
              <a:gd name="T4" fmla="*/ 2147483647 w 10315"/>
              <a:gd name="T5" fmla="*/ 2147483647 h 10000"/>
              <a:gd name="T6" fmla="*/ 2147483647 w 10315"/>
              <a:gd name="T7" fmla="*/ 2147483647 h 10000"/>
              <a:gd name="T8" fmla="*/ 2147483647 w 10315"/>
              <a:gd name="T9" fmla="*/ 2147483647 h 10000"/>
              <a:gd name="T10" fmla="*/ 2147483647 w 10315"/>
              <a:gd name="T11" fmla="*/ 2147483647 h 10000"/>
              <a:gd name="T12" fmla="*/ 2147483647 w 10315"/>
              <a:gd name="T13" fmla="*/ 2147483647 h 10000"/>
              <a:gd name="T14" fmla="*/ 2147483647 w 10315"/>
              <a:gd name="T15" fmla="*/ 2147483647 h 10000"/>
              <a:gd name="T16" fmla="*/ 2147483647 w 10315"/>
              <a:gd name="T17" fmla="*/ 2147483647 h 10000"/>
              <a:gd name="T18" fmla="*/ 2147483647 w 10315"/>
              <a:gd name="T19" fmla="*/ 2147483647 h 10000"/>
              <a:gd name="T20" fmla="*/ 2147483647 w 10315"/>
              <a:gd name="T21" fmla="*/ 2147483647 h 10000"/>
              <a:gd name="T22" fmla="*/ 2147483647 w 10315"/>
              <a:gd name="T23" fmla="*/ 2147483647 h 10000"/>
              <a:gd name="T24" fmla="*/ 2147483647 w 10315"/>
              <a:gd name="T25" fmla="*/ 2147483647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" name="Freeform 140">
            <a:extLst>
              <a:ext uri="{FF2B5EF4-FFF2-40B4-BE49-F238E27FC236}">
                <a16:creationId xmlns:a16="http://schemas.microsoft.com/office/drawing/2014/main" id="{F5A46523-A2FE-EB43-8849-332D81F5BCF4}"/>
              </a:ext>
            </a:extLst>
          </p:cNvPr>
          <p:cNvSpPr>
            <a:spLocks/>
          </p:cNvSpPr>
          <p:nvPr/>
        </p:nvSpPr>
        <p:spPr bwMode="auto">
          <a:xfrm>
            <a:off x="7908925" y="1302661"/>
            <a:ext cx="1038225" cy="1927225"/>
          </a:xfrm>
          <a:custGeom>
            <a:avLst/>
            <a:gdLst>
              <a:gd name="T0" fmla="*/ 2147483647 w 1223"/>
              <a:gd name="T1" fmla="*/ 2147483647 h 1291"/>
              <a:gd name="T2" fmla="*/ 2147483647 w 1223"/>
              <a:gd name="T3" fmla="*/ 2147483647 h 1291"/>
              <a:gd name="T4" fmla="*/ 2147483647 w 1223"/>
              <a:gd name="T5" fmla="*/ 2147483647 h 1291"/>
              <a:gd name="T6" fmla="*/ 2147483647 w 1223"/>
              <a:gd name="T7" fmla="*/ 2147483647 h 1291"/>
              <a:gd name="T8" fmla="*/ 2147483647 w 1223"/>
              <a:gd name="T9" fmla="*/ 2147483647 h 1291"/>
              <a:gd name="T10" fmla="*/ 2147483647 w 1223"/>
              <a:gd name="T11" fmla="*/ 2147483647 h 1291"/>
              <a:gd name="T12" fmla="*/ 2147483647 w 1223"/>
              <a:gd name="T13" fmla="*/ 2147483647 h 1291"/>
              <a:gd name="T14" fmla="*/ 2147483647 w 1223"/>
              <a:gd name="T15" fmla="*/ 2147483647 h 1291"/>
              <a:gd name="T16" fmla="*/ 2147483647 w 1223"/>
              <a:gd name="T17" fmla="*/ 2147483647 h 1291"/>
              <a:gd name="T18" fmla="*/ 2147483647 w 1223"/>
              <a:gd name="T19" fmla="*/ 2147483647 h 1291"/>
              <a:gd name="T20" fmla="*/ 2147483647 w 1223"/>
              <a:gd name="T21" fmla="*/ 2147483647 h 1291"/>
              <a:gd name="T22" fmla="*/ 2147483647 w 1223"/>
              <a:gd name="T23" fmla="*/ 2147483647 h 1291"/>
              <a:gd name="T24" fmla="*/ 2147483647 w 1223"/>
              <a:gd name="T25" fmla="*/ 2147483647 h 1291"/>
              <a:gd name="T26" fmla="*/ 2147483647 w 1223"/>
              <a:gd name="T27" fmla="*/ 2147483647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5" name="Text Box 26">
            <a:extLst>
              <a:ext uri="{FF2B5EF4-FFF2-40B4-BE49-F238E27FC236}">
                <a16:creationId xmlns:a16="http://schemas.microsoft.com/office/drawing/2014/main" id="{52559523-8E51-E745-84E2-F95862F13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1388" y="1132798"/>
            <a:ext cx="8255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76" name="Group 27">
            <a:extLst>
              <a:ext uri="{FF2B5EF4-FFF2-40B4-BE49-F238E27FC236}">
                <a16:creationId xmlns:a16="http://schemas.microsoft.com/office/drawing/2014/main" id="{2A18DB91-39D9-E244-B5AB-473130FADF77}"/>
              </a:ext>
            </a:extLst>
          </p:cNvPr>
          <p:cNvGrpSpPr>
            <a:grpSpLocks/>
          </p:cNvGrpSpPr>
          <p:nvPr/>
        </p:nvGrpSpPr>
        <p:grpSpPr bwMode="auto">
          <a:xfrm>
            <a:off x="6557963" y="2093236"/>
            <a:ext cx="920750" cy="276225"/>
            <a:chOff x="3251" y="608"/>
            <a:chExt cx="580" cy="174"/>
          </a:xfrm>
        </p:grpSpPr>
        <p:sp>
          <p:nvSpPr>
            <p:cNvPr id="77" name="Rectangle 28">
              <a:extLst>
                <a:ext uri="{FF2B5EF4-FFF2-40B4-BE49-F238E27FC236}">
                  <a16:creationId xmlns:a16="http://schemas.microsoft.com/office/drawing/2014/main" id="{189CA005-145E-8943-BBD3-B29300620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6" y="657"/>
              <a:ext cx="525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" name="Text Box 29">
              <a:extLst>
                <a:ext uri="{FF2B5EF4-FFF2-40B4-BE49-F238E27FC236}">
                  <a16:creationId xmlns:a16="http://schemas.microsoft.com/office/drawing/2014/main" id="{BA441ECA-99C1-8049-8D70-2692D3B32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608"/>
              <a:ext cx="52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223.1.1.2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79" name="Text Box 30">
            <a:extLst>
              <a:ext uri="{FF2B5EF4-FFF2-40B4-BE49-F238E27FC236}">
                <a16:creationId xmlns:a16="http://schemas.microsoft.com/office/drawing/2014/main" id="{02D7B601-F8DE-844D-AD24-51A8D9C2A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6163" y="3088598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223.1.1.3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0" name="Text Box 31">
            <a:extLst>
              <a:ext uri="{FF2B5EF4-FFF2-40B4-BE49-F238E27FC236}">
                <a16:creationId xmlns:a16="http://schemas.microsoft.com/office/drawing/2014/main" id="{BCADDA8C-EA1C-904B-8DA4-6A72A1241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5672" y="2275798"/>
            <a:ext cx="827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223.1.1.4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" name="Text Box 33">
            <a:extLst>
              <a:ext uri="{FF2B5EF4-FFF2-40B4-BE49-F238E27FC236}">
                <a16:creationId xmlns:a16="http://schemas.microsoft.com/office/drawing/2014/main" id="{AE31EC96-C105-D14D-8C04-3BD61FB4C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8749" y="2277157"/>
            <a:ext cx="8270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223.1.2.9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6" name="Text Box 41">
            <a:extLst>
              <a:ext uri="{FF2B5EF4-FFF2-40B4-BE49-F238E27FC236}">
                <a16:creationId xmlns:a16="http://schemas.microsoft.com/office/drawing/2014/main" id="{145B44AE-DC22-5544-86B9-CB3075DF6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8207" y="3220134"/>
            <a:ext cx="827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223.1.2.2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7" name="Text Box 44">
            <a:extLst>
              <a:ext uri="{FF2B5EF4-FFF2-40B4-BE49-F238E27FC236}">
                <a16:creationId xmlns:a16="http://schemas.microsoft.com/office/drawing/2014/main" id="{6AF41440-BFCD-7D40-8F46-791DB74E2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7612" y="1703391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223.1.2.1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8" name="Line 45">
            <a:extLst>
              <a:ext uri="{FF2B5EF4-FFF2-40B4-BE49-F238E27FC236}">
                <a16:creationId xmlns:a16="http://schemas.microsoft.com/office/drawing/2014/main" id="{773ED556-22D0-4A49-A6DD-CE13868A640B}"/>
              </a:ext>
            </a:extLst>
          </p:cNvPr>
          <p:cNvSpPr>
            <a:spLocks noChangeShapeType="1"/>
          </p:cNvSpPr>
          <p:nvPr/>
        </p:nvSpPr>
        <p:spPr bwMode="auto">
          <a:xfrm>
            <a:off x="9359900" y="2735036"/>
            <a:ext cx="0" cy="8790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1" name="Text Box 53">
            <a:extLst>
              <a:ext uri="{FF2B5EF4-FFF2-40B4-BE49-F238E27FC236}">
                <a16:creationId xmlns:a16="http://schemas.microsoft.com/office/drawing/2014/main" id="{3808F6CD-9581-5747-8EAE-2804DA864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55213" y="4195086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223.1.3.2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2" name="Text Box 56">
            <a:extLst>
              <a:ext uri="{FF2B5EF4-FFF2-40B4-BE49-F238E27FC236}">
                <a16:creationId xmlns:a16="http://schemas.microsoft.com/office/drawing/2014/main" id="{F622C914-8BCA-2845-A02E-216107E49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2200" y="4199848"/>
            <a:ext cx="82708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223.1.3.1</a:t>
            </a:r>
            <a:endParaRPr kumimoji="0" lang="en-US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93" name="Group 57">
            <a:extLst>
              <a:ext uri="{FF2B5EF4-FFF2-40B4-BE49-F238E27FC236}">
                <a16:creationId xmlns:a16="http://schemas.microsoft.com/office/drawing/2014/main" id="{D5377E55-C016-994A-953D-A9C5387C24E5}"/>
              </a:ext>
            </a:extLst>
          </p:cNvPr>
          <p:cNvGrpSpPr>
            <a:grpSpLocks/>
          </p:cNvGrpSpPr>
          <p:nvPr/>
        </p:nvGrpSpPr>
        <p:grpSpPr bwMode="auto">
          <a:xfrm>
            <a:off x="8885238" y="2996523"/>
            <a:ext cx="912812" cy="276225"/>
            <a:chOff x="4550" y="1257"/>
            <a:chExt cx="575" cy="174"/>
          </a:xfrm>
        </p:grpSpPr>
        <p:sp>
          <p:nvSpPr>
            <p:cNvPr id="94" name="Rectangle 58">
              <a:extLst>
                <a:ext uri="{FF2B5EF4-FFF2-40B4-BE49-F238E27FC236}">
                  <a16:creationId xmlns:a16="http://schemas.microsoft.com/office/drawing/2014/main" id="{670C8D72-BBFA-B140-9080-38230AA13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" name="Text Box 59">
              <a:extLst>
                <a:ext uri="{FF2B5EF4-FFF2-40B4-BE49-F238E27FC236}">
                  <a16:creationId xmlns:a16="http://schemas.microsoft.com/office/drawing/2014/main" id="{5713FF42-7904-ED48-91F6-585EA4E69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0" y="1257"/>
              <a:ext cx="57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223.1.3.27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5" name="Group 73">
            <a:extLst>
              <a:ext uri="{FF2B5EF4-FFF2-40B4-BE49-F238E27FC236}">
                <a16:creationId xmlns:a16="http://schemas.microsoft.com/office/drawing/2014/main" id="{BEA334FB-481B-E049-A8E8-9D0AC1C04FEA}"/>
              </a:ext>
            </a:extLst>
          </p:cNvPr>
          <p:cNvGrpSpPr>
            <a:grpSpLocks/>
          </p:cNvGrpSpPr>
          <p:nvPr/>
        </p:nvGrpSpPr>
        <p:grpSpPr bwMode="auto">
          <a:xfrm>
            <a:off x="7116763" y="1378861"/>
            <a:ext cx="641350" cy="558800"/>
            <a:chOff x="-44" y="1473"/>
            <a:chExt cx="981" cy="1105"/>
          </a:xfrm>
        </p:grpSpPr>
        <p:pic>
          <p:nvPicPr>
            <p:cNvPr id="106" name="Picture 74" descr="desktop_computer_stylized_medium">
              <a:extLst>
                <a:ext uri="{FF2B5EF4-FFF2-40B4-BE49-F238E27FC236}">
                  <a16:creationId xmlns:a16="http://schemas.microsoft.com/office/drawing/2014/main" id="{0FB216A8-4F98-AA46-B532-32518B83E6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Freeform 75">
              <a:extLst>
                <a:ext uri="{FF2B5EF4-FFF2-40B4-BE49-F238E27FC236}">
                  <a16:creationId xmlns:a16="http://schemas.microsoft.com/office/drawing/2014/main" id="{871AC4D7-8642-7D44-9317-417B5F8F85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08" name="Group 80">
            <a:extLst>
              <a:ext uri="{FF2B5EF4-FFF2-40B4-BE49-F238E27FC236}">
                <a16:creationId xmlns:a16="http://schemas.microsoft.com/office/drawing/2014/main" id="{0EF95EC3-C2D4-9E4C-9521-F92B5B88AB29}"/>
              </a:ext>
            </a:extLst>
          </p:cNvPr>
          <p:cNvGrpSpPr>
            <a:grpSpLocks/>
          </p:cNvGrpSpPr>
          <p:nvPr/>
        </p:nvGrpSpPr>
        <p:grpSpPr bwMode="auto">
          <a:xfrm>
            <a:off x="7112000" y="1977348"/>
            <a:ext cx="641350" cy="558800"/>
            <a:chOff x="-44" y="1473"/>
            <a:chExt cx="981" cy="1105"/>
          </a:xfrm>
        </p:grpSpPr>
        <p:pic>
          <p:nvPicPr>
            <p:cNvPr id="109" name="Picture 81" descr="desktop_computer_stylized_medium">
              <a:extLst>
                <a:ext uri="{FF2B5EF4-FFF2-40B4-BE49-F238E27FC236}">
                  <a16:creationId xmlns:a16="http://schemas.microsoft.com/office/drawing/2014/main" id="{BE8FC295-C7B7-C84A-9639-AAA684958A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Freeform 82">
              <a:extLst>
                <a:ext uri="{FF2B5EF4-FFF2-40B4-BE49-F238E27FC236}">
                  <a16:creationId xmlns:a16="http://schemas.microsoft.com/office/drawing/2014/main" id="{31D155CD-E402-954B-8FA1-5955CB0585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1" name="Group 83">
            <a:extLst>
              <a:ext uri="{FF2B5EF4-FFF2-40B4-BE49-F238E27FC236}">
                <a16:creationId xmlns:a16="http://schemas.microsoft.com/office/drawing/2014/main" id="{BF765BCF-419D-4F4C-A66F-45A7F9698141}"/>
              </a:ext>
            </a:extLst>
          </p:cNvPr>
          <p:cNvGrpSpPr>
            <a:grpSpLocks/>
          </p:cNvGrpSpPr>
          <p:nvPr/>
        </p:nvGrpSpPr>
        <p:grpSpPr bwMode="auto">
          <a:xfrm>
            <a:off x="7140575" y="2586948"/>
            <a:ext cx="641350" cy="558800"/>
            <a:chOff x="-44" y="1473"/>
            <a:chExt cx="981" cy="1105"/>
          </a:xfrm>
        </p:grpSpPr>
        <p:pic>
          <p:nvPicPr>
            <p:cNvPr id="112" name="Picture 84" descr="desktop_computer_stylized_medium">
              <a:extLst>
                <a:ext uri="{FF2B5EF4-FFF2-40B4-BE49-F238E27FC236}">
                  <a16:creationId xmlns:a16="http://schemas.microsoft.com/office/drawing/2014/main" id="{84119354-B347-3240-8A47-9B56540D7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Freeform 85">
              <a:extLst>
                <a:ext uri="{FF2B5EF4-FFF2-40B4-BE49-F238E27FC236}">
                  <a16:creationId xmlns:a16="http://schemas.microsoft.com/office/drawing/2014/main" id="{8CC47AE7-EF7A-D54F-96D6-26C222D4F8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4" name="Group 87">
            <a:extLst>
              <a:ext uri="{FF2B5EF4-FFF2-40B4-BE49-F238E27FC236}">
                <a16:creationId xmlns:a16="http://schemas.microsoft.com/office/drawing/2014/main" id="{9C4422EF-C252-1145-92D8-74A11BEA28D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799763" y="1536023"/>
            <a:ext cx="641350" cy="558800"/>
            <a:chOff x="-44" y="1473"/>
            <a:chExt cx="981" cy="1105"/>
          </a:xfrm>
        </p:grpSpPr>
        <p:pic>
          <p:nvPicPr>
            <p:cNvPr id="115" name="Picture 88" descr="desktop_computer_stylized_medium">
              <a:extLst>
                <a:ext uri="{FF2B5EF4-FFF2-40B4-BE49-F238E27FC236}">
                  <a16:creationId xmlns:a16="http://schemas.microsoft.com/office/drawing/2014/main" id="{3A21162C-4ABF-5B4D-B741-3AA5F44ADB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6" name="Freeform 89">
              <a:extLst>
                <a:ext uri="{FF2B5EF4-FFF2-40B4-BE49-F238E27FC236}">
                  <a16:creationId xmlns:a16="http://schemas.microsoft.com/office/drawing/2014/main" id="{8790702D-4218-6844-AB6C-19506FCB03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7" name="Group 90">
            <a:extLst>
              <a:ext uri="{FF2B5EF4-FFF2-40B4-BE49-F238E27FC236}">
                <a16:creationId xmlns:a16="http://schemas.microsoft.com/office/drawing/2014/main" id="{5150C92F-F48E-A84A-9BF4-E37FE68035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814050" y="2815548"/>
            <a:ext cx="641350" cy="558800"/>
            <a:chOff x="-44" y="1473"/>
            <a:chExt cx="981" cy="1105"/>
          </a:xfrm>
        </p:grpSpPr>
        <p:pic>
          <p:nvPicPr>
            <p:cNvPr id="118" name="Picture 91" descr="desktop_computer_stylized_medium">
              <a:extLst>
                <a:ext uri="{FF2B5EF4-FFF2-40B4-BE49-F238E27FC236}">
                  <a16:creationId xmlns:a16="http://schemas.microsoft.com/office/drawing/2014/main" id="{EFC7BB82-D0BA-FF48-BCED-67929C19E4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" name="Freeform 92">
              <a:extLst>
                <a:ext uri="{FF2B5EF4-FFF2-40B4-BE49-F238E27FC236}">
                  <a16:creationId xmlns:a16="http://schemas.microsoft.com/office/drawing/2014/main" id="{812216D8-CF55-8E49-93DB-7771EC121C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0" name="Group 93">
            <a:extLst>
              <a:ext uri="{FF2B5EF4-FFF2-40B4-BE49-F238E27FC236}">
                <a16:creationId xmlns:a16="http://schemas.microsoft.com/office/drawing/2014/main" id="{737C2567-35F0-FD42-AC57-E3D8F89E42E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715500" y="4339548"/>
            <a:ext cx="641350" cy="558800"/>
            <a:chOff x="-44" y="1473"/>
            <a:chExt cx="981" cy="1105"/>
          </a:xfrm>
        </p:grpSpPr>
        <p:pic>
          <p:nvPicPr>
            <p:cNvPr id="121" name="Picture 94" descr="desktop_computer_stylized_medium">
              <a:extLst>
                <a:ext uri="{FF2B5EF4-FFF2-40B4-BE49-F238E27FC236}">
                  <a16:creationId xmlns:a16="http://schemas.microsoft.com/office/drawing/2014/main" id="{1C8D42B4-68A5-5A41-9961-FA7E0721D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" name="Freeform 95">
              <a:extLst>
                <a:ext uri="{FF2B5EF4-FFF2-40B4-BE49-F238E27FC236}">
                  <a16:creationId xmlns:a16="http://schemas.microsoft.com/office/drawing/2014/main" id="{F4363C98-80EE-9645-8C79-355EF0EF3B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3" name="Group 96">
            <a:extLst>
              <a:ext uri="{FF2B5EF4-FFF2-40B4-BE49-F238E27FC236}">
                <a16:creationId xmlns:a16="http://schemas.microsoft.com/office/drawing/2014/main" id="{32AAD107-7119-2240-A3B7-72F4CCB7B2B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1863" y="4380823"/>
            <a:ext cx="641350" cy="558800"/>
            <a:chOff x="-44" y="1473"/>
            <a:chExt cx="981" cy="1105"/>
          </a:xfrm>
        </p:grpSpPr>
        <p:pic>
          <p:nvPicPr>
            <p:cNvPr id="124" name="Picture 97" descr="desktop_computer_stylized_medium">
              <a:extLst>
                <a:ext uri="{FF2B5EF4-FFF2-40B4-BE49-F238E27FC236}">
                  <a16:creationId xmlns:a16="http://schemas.microsoft.com/office/drawing/2014/main" id="{FCC6FBDB-2C4D-F445-9734-8B3341F22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" name="Freeform 98">
              <a:extLst>
                <a:ext uri="{FF2B5EF4-FFF2-40B4-BE49-F238E27FC236}">
                  <a16:creationId xmlns:a16="http://schemas.microsoft.com/office/drawing/2014/main" id="{1A19AAE9-A155-8743-989B-46EA585FAA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A0C9123-AD87-A346-AF7E-6DF9A3D0A7D6}"/>
              </a:ext>
            </a:extLst>
          </p:cNvPr>
          <p:cNvCxnSpPr/>
          <p:nvPr/>
        </p:nvCxnSpPr>
        <p:spPr>
          <a:xfrm>
            <a:off x="7697391" y="1785938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47B10D1-844A-3F47-AF5F-3612AD0EAC49}"/>
              </a:ext>
            </a:extLst>
          </p:cNvPr>
          <p:cNvCxnSpPr/>
          <p:nvPr/>
        </p:nvCxnSpPr>
        <p:spPr>
          <a:xfrm>
            <a:off x="7698824" y="2384823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E275ECC-2545-5C4F-BE9E-6DF07FE50305}"/>
              </a:ext>
            </a:extLst>
          </p:cNvPr>
          <p:cNvCxnSpPr/>
          <p:nvPr/>
        </p:nvCxnSpPr>
        <p:spPr>
          <a:xfrm>
            <a:off x="7705979" y="2997995"/>
            <a:ext cx="342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8B16B123-90E4-CC49-BAA4-2F46F7790CF4}"/>
              </a:ext>
            </a:extLst>
          </p:cNvPr>
          <p:cNvCxnSpPr>
            <a:cxnSpLocks/>
          </p:cNvCxnSpPr>
          <p:nvPr/>
        </p:nvCxnSpPr>
        <p:spPr>
          <a:xfrm>
            <a:off x="10629900" y="1942421"/>
            <a:ext cx="2610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C116D14-B7A4-EB44-8E72-9EBE9B2F2631}"/>
              </a:ext>
            </a:extLst>
          </p:cNvPr>
          <p:cNvCxnSpPr>
            <a:cxnSpLocks/>
          </p:cNvCxnSpPr>
          <p:nvPr/>
        </p:nvCxnSpPr>
        <p:spPr>
          <a:xfrm>
            <a:off x="10631261" y="3221529"/>
            <a:ext cx="2610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9F4374DB-EDB7-BF47-BEE7-13F23178471B}"/>
              </a:ext>
            </a:extLst>
          </p:cNvPr>
          <p:cNvCxnSpPr/>
          <p:nvPr/>
        </p:nvCxnSpPr>
        <p:spPr>
          <a:xfrm>
            <a:off x="8740878" y="4181988"/>
            <a:ext cx="0" cy="232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E831BA1-71F0-6F41-9CC0-1AD07FE637CF}"/>
              </a:ext>
            </a:extLst>
          </p:cNvPr>
          <p:cNvCxnSpPr/>
          <p:nvPr/>
        </p:nvCxnSpPr>
        <p:spPr>
          <a:xfrm>
            <a:off x="9886336" y="4144298"/>
            <a:ext cx="0" cy="232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3">
            <a:extLst>
              <a:ext uri="{FF2B5EF4-FFF2-40B4-BE49-F238E27FC236}">
                <a16:creationId xmlns:a16="http://schemas.microsoft.com/office/drawing/2014/main" id="{6B160A08-0872-E943-930F-3549C899DA74}"/>
              </a:ext>
            </a:extLst>
          </p:cNvPr>
          <p:cNvSpPr txBox="1">
            <a:spLocks noChangeArrowheads="1"/>
          </p:cNvSpPr>
          <p:nvPr/>
        </p:nvSpPr>
        <p:spPr>
          <a:xfrm>
            <a:off x="879206" y="1475622"/>
            <a:ext cx="3496144" cy="168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marR="0" lvl="0" indent="-4032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Q: how are interfaces actually connected?</a:t>
            </a:r>
          </a:p>
        </p:txBody>
      </p:sp>
      <p:grpSp>
        <p:nvGrpSpPr>
          <p:cNvPr id="83" name="Group 14">
            <a:extLst>
              <a:ext uri="{FF2B5EF4-FFF2-40B4-BE49-F238E27FC236}">
                <a16:creationId xmlns:a16="http://schemas.microsoft.com/office/drawing/2014/main" id="{181797ED-C1D3-9C46-AF50-05AA834190C9}"/>
              </a:ext>
            </a:extLst>
          </p:cNvPr>
          <p:cNvGrpSpPr>
            <a:grpSpLocks/>
          </p:cNvGrpSpPr>
          <p:nvPr/>
        </p:nvGrpSpPr>
        <p:grpSpPr bwMode="auto">
          <a:xfrm>
            <a:off x="4691921" y="2355418"/>
            <a:ext cx="3185855" cy="1323439"/>
            <a:chOff x="4692210" y="2354697"/>
            <a:chExt cx="3185636" cy="1323881"/>
          </a:xfrm>
        </p:grpSpPr>
        <p:sp>
          <p:nvSpPr>
            <p:cNvPr id="84" name="TextBox 10">
              <a:extLst>
                <a:ext uri="{FF2B5EF4-FFF2-40B4-BE49-F238E27FC236}">
                  <a16:creationId xmlns:a16="http://schemas.microsoft.com/office/drawing/2014/main" id="{C857A02E-9CF0-0148-BC47-41B31887BC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2210" y="2354697"/>
              <a:ext cx="2548153" cy="1323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A: 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wired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Ethernet interfaces connected by Ethernet switches</a:t>
              </a:r>
            </a:p>
          </p:txBody>
        </p:sp>
        <p:cxnSp>
          <p:nvCxnSpPr>
            <p:cNvPr id="85" name="Straight Connector 12">
              <a:extLst>
                <a:ext uri="{FF2B5EF4-FFF2-40B4-BE49-F238E27FC236}">
                  <a16:creationId xmlns:a16="http://schemas.microsoft.com/office/drawing/2014/main" id="{51DB36B2-E6A1-484F-B772-F98C78EA95D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801407" y="2510599"/>
              <a:ext cx="2076439" cy="0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9" name="Group 15">
            <a:extLst>
              <a:ext uri="{FF2B5EF4-FFF2-40B4-BE49-F238E27FC236}">
                <a16:creationId xmlns:a16="http://schemas.microsoft.com/office/drawing/2014/main" id="{4247575D-10FD-6943-A644-EC2D2B6B26A5}"/>
              </a:ext>
            </a:extLst>
          </p:cNvPr>
          <p:cNvGrpSpPr>
            <a:grpSpLocks/>
          </p:cNvGrpSpPr>
          <p:nvPr/>
        </p:nvGrpSpPr>
        <p:grpSpPr bwMode="auto">
          <a:xfrm>
            <a:off x="7689955" y="3656040"/>
            <a:ext cx="4167265" cy="2436076"/>
            <a:chOff x="5036498" y="3790332"/>
            <a:chExt cx="4168379" cy="2435958"/>
          </a:xfrm>
        </p:grpSpPr>
        <p:pic>
          <p:nvPicPr>
            <p:cNvPr id="90" name="Picture 777" descr="access_point_stylized_small">
              <a:extLst>
                <a:ext uri="{FF2B5EF4-FFF2-40B4-BE49-F238E27FC236}">
                  <a16:creationId xmlns:a16="http://schemas.microsoft.com/office/drawing/2014/main" id="{7FB858BD-D76C-3C42-9F58-7CAE9F9A2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2411" y="3790332"/>
              <a:ext cx="587569" cy="486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6" name="TextBox 89">
              <a:extLst>
                <a:ext uri="{FF2B5EF4-FFF2-40B4-BE49-F238E27FC236}">
                  <a16:creationId xmlns:a16="http://schemas.microsoft.com/office/drawing/2014/main" id="{CBC18245-6191-C44B-A2ED-478F0C6B5B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6498" y="5518438"/>
              <a:ext cx="4168379" cy="707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A: 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wireless WiFi interfaces connected by WiFi base station</a:t>
              </a:r>
            </a:p>
          </p:txBody>
        </p:sp>
        <p:cxnSp>
          <p:nvCxnSpPr>
            <p:cNvPr id="127" name="Straight Connector 90">
              <a:extLst>
                <a:ext uri="{FF2B5EF4-FFF2-40B4-BE49-F238E27FC236}">
                  <a16:creationId xmlns:a16="http://schemas.microsoft.com/office/drawing/2014/main" id="{56427654-2312-7947-B2CE-AE26D8B0364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6850795" y="4241577"/>
              <a:ext cx="0" cy="1289090"/>
            </a:xfrm>
            <a:prstGeom prst="line">
              <a:avLst/>
            </a:prstGeom>
            <a:noFill/>
            <a:ln w="12700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09A41BCF-31EA-6747-9E6D-B126CC753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9751" y="4355476"/>
            <a:ext cx="432153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For now: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don</a:t>
            </a:r>
            <a:r>
              <a:rPr kumimoji="0" lang="fr-F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 need to worry about how one interface is connected to another (with no intervening router) 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8BF6DCAC-843D-3745-A7E3-15A8AB8BE438}"/>
              </a:ext>
            </a:extLst>
          </p:cNvPr>
          <p:cNvCxnSpPr>
            <a:cxnSpLocks/>
          </p:cNvCxnSpPr>
          <p:nvPr/>
        </p:nvCxnSpPr>
        <p:spPr>
          <a:xfrm>
            <a:off x="8364512" y="2578622"/>
            <a:ext cx="7942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CFED2BF4-CE70-1348-8E9F-782B4E45CDA9}"/>
              </a:ext>
            </a:extLst>
          </p:cNvPr>
          <p:cNvCxnSpPr>
            <a:cxnSpLocks/>
          </p:cNvCxnSpPr>
          <p:nvPr/>
        </p:nvCxnSpPr>
        <p:spPr>
          <a:xfrm>
            <a:off x="9547622" y="2584574"/>
            <a:ext cx="9754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7621971-34E0-CC48-A19B-037E3093111E}"/>
              </a:ext>
            </a:extLst>
          </p:cNvPr>
          <p:cNvGrpSpPr/>
          <p:nvPr/>
        </p:nvGrpSpPr>
        <p:grpSpPr>
          <a:xfrm>
            <a:off x="9053641" y="2438501"/>
            <a:ext cx="632991" cy="300938"/>
            <a:chOff x="7493876" y="2774731"/>
            <a:chExt cx="1481958" cy="894622"/>
          </a:xfrm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FB98C3C-BD15-1E4E-8161-5771358A56F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CCEC270-4E3D-3340-AFF2-3620AE4874F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6728EBC2-F374-244F-8DF6-ECD78FFF853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7FC2F874-C457-C14E-83DC-0F8852485FD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8029F755-13C4-CD49-A357-AE486E655D3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3A5A8F28-09DA-664C-9D32-7EA01040A22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2ECA3380-F117-EF47-A645-2BCD02B473A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9B5261-3EAB-2D49-8E78-BC9943D92A14}"/>
              </a:ext>
            </a:extLst>
          </p:cNvPr>
          <p:cNvGrpSpPr/>
          <p:nvPr/>
        </p:nvGrpSpPr>
        <p:grpSpPr>
          <a:xfrm>
            <a:off x="7865822" y="1784294"/>
            <a:ext cx="3069150" cy="1444428"/>
            <a:chOff x="7865822" y="1784294"/>
            <a:chExt cx="3069150" cy="144442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0DFEFA8-1282-FF40-BD4C-03D667AB1031}"/>
                </a:ext>
              </a:extLst>
            </p:cNvPr>
            <p:cNvCxnSpPr/>
            <p:nvPr/>
          </p:nvCxnSpPr>
          <p:spPr>
            <a:xfrm>
              <a:off x="8043483" y="1784294"/>
              <a:ext cx="0" cy="1217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00917B6-4D2A-1447-AC8E-DD9FD8DF7959}"/>
                </a:ext>
              </a:extLst>
            </p:cNvPr>
            <p:cNvGrpSpPr/>
            <p:nvPr/>
          </p:nvGrpSpPr>
          <p:grpSpPr>
            <a:xfrm>
              <a:off x="7865822" y="2488367"/>
              <a:ext cx="618612" cy="329734"/>
              <a:chOff x="3668110" y="2448910"/>
              <a:chExt cx="3794234" cy="216513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462ED61-9088-7C48-A139-A37BDD623520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B4C0890-1563-5B4E-ACB5-504ACEF8EE0B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7163142D-79D9-CA47-86D6-423C0461A95C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37" name="Freeform 136">
                  <a:extLst>
                    <a:ext uri="{FF2B5EF4-FFF2-40B4-BE49-F238E27FC236}">
                      <a16:creationId xmlns:a16="http://schemas.microsoft.com/office/drawing/2014/main" id="{60D38385-0131-EF44-8639-0E7A18B271C1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Freeform 137">
                  <a:extLst>
                    <a:ext uri="{FF2B5EF4-FFF2-40B4-BE49-F238E27FC236}">
                      <a16:creationId xmlns:a16="http://schemas.microsoft.com/office/drawing/2014/main" id="{62C5F6DA-5794-D249-83AE-49E4169347F2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 143">
                  <a:extLst>
                    <a:ext uri="{FF2B5EF4-FFF2-40B4-BE49-F238E27FC236}">
                      <a16:creationId xmlns:a16="http://schemas.microsoft.com/office/drawing/2014/main" id="{B2A3A623-A889-E445-8784-88B3A17C9560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Freeform 153">
                  <a:extLst>
                    <a:ext uri="{FF2B5EF4-FFF2-40B4-BE49-F238E27FC236}">
                      <a16:creationId xmlns:a16="http://schemas.microsoft.com/office/drawing/2014/main" id="{BABC54DF-BC7A-F74E-A41E-161A8BDBB36C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856FEB0-8BD1-0347-822A-8A65DF932CFB}"/>
                </a:ext>
              </a:extLst>
            </p:cNvPr>
            <p:cNvCxnSpPr>
              <a:cxnSpLocks/>
            </p:cNvCxnSpPr>
            <p:nvPr/>
          </p:nvCxnSpPr>
          <p:spPr>
            <a:xfrm>
              <a:off x="10631585" y="1932648"/>
              <a:ext cx="0" cy="12960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70EBB62F-C388-9D4B-879D-64A6164175C6}"/>
                </a:ext>
              </a:extLst>
            </p:cNvPr>
            <p:cNvGrpSpPr/>
            <p:nvPr/>
          </p:nvGrpSpPr>
          <p:grpSpPr>
            <a:xfrm>
              <a:off x="10316360" y="2442512"/>
              <a:ext cx="618612" cy="329734"/>
              <a:chOff x="3668110" y="2448910"/>
              <a:chExt cx="3794234" cy="2165130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63DB56F9-0FDE-6541-B8CC-3E2797805A5B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7BB629E8-44BE-7747-A8F6-8CD73A9AB7F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29181AAA-C35B-0544-9F11-9BBCE39A6033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71" name="Freeform 170">
                  <a:extLst>
                    <a:ext uri="{FF2B5EF4-FFF2-40B4-BE49-F238E27FC236}">
                      <a16:creationId xmlns:a16="http://schemas.microsoft.com/office/drawing/2014/main" id="{44355D4E-8E7E-194A-9B67-E192E2C8EFCC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Freeform 171">
                  <a:extLst>
                    <a:ext uri="{FF2B5EF4-FFF2-40B4-BE49-F238E27FC236}">
                      <a16:creationId xmlns:a16="http://schemas.microsoft.com/office/drawing/2014/main" id="{9D3A264F-5E88-2248-B832-3FE41DE461C2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Freeform 172">
                  <a:extLst>
                    <a:ext uri="{FF2B5EF4-FFF2-40B4-BE49-F238E27FC236}">
                      <a16:creationId xmlns:a16="http://schemas.microsoft.com/office/drawing/2014/main" id="{21A4184B-F6E1-574A-AAE3-3B57512BD891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Freeform 173">
                  <a:extLst>
                    <a:ext uri="{FF2B5EF4-FFF2-40B4-BE49-F238E27FC236}">
                      <a16:creationId xmlns:a16="http://schemas.microsoft.com/office/drawing/2014/main" id="{46A6325B-D7F7-6E4C-8D67-739D7B46C646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96" name="Rectangle 3">
            <a:extLst>
              <a:ext uri="{FF2B5EF4-FFF2-40B4-BE49-F238E27FC236}">
                <a16:creationId xmlns:a16="http://schemas.microsoft.com/office/drawing/2014/main" id="{A87F322D-3466-204B-B679-F084906FBD9F}"/>
              </a:ext>
            </a:extLst>
          </p:cNvPr>
          <p:cNvSpPr txBox="1">
            <a:spLocks noChangeArrowheads="1"/>
          </p:cNvSpPr>
          <p:nvPr/>
        </p:nvSpPr>
        <p:spPr>
          <a:xfrm>
            <a:off x="884650" y="2297495"/>
            <a:ext cx="3496144" cy="1066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marR="0" lvl="0" indent="-3889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we’ll learn about that in chapters 6, 7</a:t>
            </a:r>
          </a:p>
        </p:txBody>
      </p:sp>
      <p:sp>
        <p:nvSpPr>
          <p:cNvPr id="97" name="Slide Number Placeholder 3">
            <a:extLst>
              <a:ext uri="{FF2B5EF4-FFF2-40B4-BE49-F238E27FC236}">
                <a16:creationId xmlns:a16="http://schemas.microsoft.com/office/drawing/2014/main" id="{10F2AE14-AC2A-7F49-A403-9BBB21AFAC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37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9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23277</TotalTime>
  <Words>6266</Words>
  <Application>Microsoft Macintosh PowerPoint</Application>
  <PresentationFormat>Widescreen</PresentationFormat>
  <Paragraphs>988</Paragraphs>
  <Slides>77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8" baseType="lpstr">
      <vt:lpstr>ＭＳ Ｐゴシック</vt:lpstr>
      <vt:lpstr>Arial</vt:lpstr>
      <vt:lpstr>Calibri</vt:lpstr>
      <vt:lpstr>Calibri Light</vt:lpstr>
      <vt:lpstr>Comic Sans MS</vt:lpstr>
      <vt:lpstr>Courier New</vt:lpstr>
      <vt:lpstr>TeXGyreAdventor</vt:lpstr>
      <vt:lpstr>Times New Roman</vt:lpstr>
      <vt:lpstr>Wingdings</vt:lpstr>
      <vt:lpstr>Wingdings 2</vt:lpstr>
      <vt:lpstr>Office Theme</vt:lpstr>
      <vt:lpstr>Computer Networks </vt:lpstr>
      <vt:lpstr>Network layer: our goals</vt:lpstr>
      <vt:lpstr>Network layer: “data plane” roadmap</vt:lpstr>
      <vt:lpstr>Interfaces</vt:lpstr>
      <vt:lpstr>If you are a Network Engineer  </vt:lpstr>
      <vt:lpstr>What is an Address?</vt:lpstr>
      <vt:lpstr>IP addressing: introduction</vt:lpstr>
      <vt:lpstr>IP addressing: introduction</vt:lpstr>
      <vt:lpstr>IP addressing: introduction</vt:lpstr>
      <vt:lpstr>Dotted Decimal Notation</vt:lpstr>
      <vt:lpstr>IPv4 address conversion</vt:lpstr>
      <vt:lpstr>IPv4 address</vt:lpstr>
      <vt:lpstr>IPv4 address</vt:lpstr>
      <vt:lpstr>Telephone Network Routing</vt:lpstr>
      <vt:lpstr>Internet Address Routing</vt:lpstr>
      <vt:lpstr>Internet Address Routing</vt:lpstr>
      <vt:lpstr>IP Addressing Components</vt:lpstr>
      <vt:lpstr>Classful IP Adresses (Until 1993)</vt:lpstr>
      <vt:lpstr>Identification of the class of address</vt:lpstr>
      <vt:lpstr>IP address ranges and number networks/hosts</vt:lpstr>
      <vt:lpstr>Summary of Classfull addressing </vt:lpstr>
      <vt:lpstr>Public and private IP address ranges</vt:lpstr>
      <vt:lpstr>IP address types</vt:lpstr>
      <vt:lpstr>Special IP Addresses</vt:lpstr>
      <vt:lpstr>PowerPoint Presentation</vt:lpstr>
      <vt:lpstr>PowerPoint Presentation</vt:lpstr>
      <vt:lpstr>Network address and Broadcast address</vt:lpstr>
      <vt:lpstr>PowerPoint Presentation</vt:lpstr>
      <vt:lpstr>PowerPoint Presentation</vt:lpstr>
      <vt:lpstr>PowerPoint Presentation</vt:lpstr>
      <vt:lpstr>PowerPoint Presentation</vt:lpstr>
      <vt:lpstr>Problems with Classful IP Addresses</vt:lpstr>
      <vt:lpstr>CIDR vs Class based addressing</vt:lpstr>
      <vt:lpstr>Classless Interdomain Routing (CIDR)</vt:lpstr>
      <vt:lpstr>Classless Interdomain Routing</vt:lpstr>
      <vt:lpstr>CIDR and Routing Information</vt:lpstr>
      <vt:lpstr>CIDR and Routing Information</vt:lpstr>
      <vt:lpstr>Obtaining a Block of Addresses </vt:lpstr>
      <vt:lpstr>IP addressing: CIDR</vt:lpstr>
      <vt:lpstr>CIDR and Address assignments</vt:lpstr>
      <vt:lpstr>Subnets</vt:lpstr>
      <vt:lpstr>Subnets</vt:lpstr>
      <vt:lpstr>Subnets</vt:lpstr>
      <vt:lpstr>Subnetting</vt:lpstr>
      <vt:lpstr>Address assignment with subnetting</vt:lpstr>
      <vt:lpstr>Basic Idea of Subnetting</vt:lpstr>
      <vt:lpstr>Subnetting table (to remember)</vt:lpstr>
      <vt:lpstr>Subnetting—(The five questions)</vt:lpstr>
      <vt:lpstr>Subnetting—The Fast Way!</vt:lpstr>
      <vt:lpstr>Subnetting—The Fast Way!</vt:lpstr>
      <vt:lpstr>Example (Address Class C)</vt:lpstr>
      <vt:lpstr>Example (Address Class C)</vt:lpstr>
      <vt:lpstr>Implementing a Class C /25 logical network</vt:lpstr>
      <vt:lpstr>Subnetting: Example1 </vt:lpstr>
      <vt:lpstr>Subnetting: Example1 </vt:lpstr>
      <vt:lpstr>Subnetting: Example1</vt:lpstr>
      <vt:lpstr>Subnetting: Example1</vt:lpstr>
      <vt:lpstr>Subnetting Example-2</vt:lpstr>
      <vt:lpstr>Subnetting </vt:lpstr>
      <vt:lpstr>Our subnet planning mission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Example1</vt:lpstr>
      <vt:lpstr>Practice Example Class-B: 255.255.128.0 (/17)</vt:lpstr>
      <vt:lpstr>Broadcast addresses and valid hosts</vt:lpstr>
      <vt:lpstr>Practice Example Class-A: 255.255.0.0 (/16)</vt:lpstr>
      <vt:lpstr>Broadcast addresses and valid hosts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Subhan Ullah</cp:lastModifiedBy>
  <cp:revision>747</cp:revision>
  <dcterms:created xsi:type="dcterms:W3CDTF">2020-01-18T07:24:59Z</dcterms:created>
  <dcterms:modified xsi:type="dcterms:W3CDTF">2024-05-06T06:38:07Z</dcterms:modified>
</cp:coreProperties>
</file>